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3" r:id="rId12"/>
    <p:sldId id="280" r:id="rId13"/>
    <p:sldId id="281" r:id="rId14"/>
    <p:sldId id="282" r:id="rId15"/>
    <p:sldId id="275" r:id="rId16"/>
    <p:sldId id="276" r:id="rId17"/>
    <p:sldId id="320" r:id="rId18"/>
    <p:sldId id="284" r:id="rId19"/>
    <p:sldId id="306" r:id="rId20"/>
    <p:sldId id="296" r:id="rId21"/>
    <p:sldId id="314" r:id="rId22"/>
    <p:sldId id="297" r:id="rId23"/>
    <p:sldId id="298" r:id="rId24"/>
    <p:sldId id="307" r:id="rId25"/>
    <p:sldId id="299" r:id="rId26"/>
    <p:sldId id="319" r:id="rId27"/>
    <p:sldId id="286" r:id="rId28"/>
    <p:sldId id="287" r:id="rId29"/>
    <p:sldId id="308" r:id="rId30"/>
    <p:sldId id="288" r:id="rId31"/>
    <p:sldId id="311" r:id="rId32"/>
    <p:sldId id="289" r:id="rId33"/>
    <p:sldId id="310" r:id="rId34"/>
    <p:sldId id="312" r:id="rId35"/>
    <p:sldId id="313" r:id="rId36"/>
    <p:sldId id="309" r:id="rId37"/>
    <p:sldId id="290" r:id="rId38"/>
    <p:sldId id="301" r:id="rId39"/>
    <p:sldId id="291" r:id="rId40"/>
    <p:sldId id="302" r:id="rId41"/>
    <p:sldId id="315" r:id="rId42"/>
    <p:sldId id="303" r:id="rId43"/>
    <p:sldId id="292" r:id="rId44"/>
    <p:sldId id="316" r:id="rId45"/>
    <p:sldId id="304" r:id="rId46"/>
    <p:sldId id="293" r:id="rId47"/>
    <p:sldId id="317" r:id="rId48"/>
    <p:sldId id="294" r:id="rId49"/>
    <p:sldId id="305" r:id="rId50"/>
    <p:sldId id="295" r:id="rId51"/>
    <p:sldId id="318" r:id="rId52"/>
    <p:sldId id="321" r:id="rId5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1" d="100"/>
          <a:sy n="81" d="100"/>
        </p:scale>
        <p:origin x="6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053F614-D7A8-4AAB-B1CB-BA330B4E551E}" type="datetimeFigureOut">
              <a:rPr lang="fa-IR" smtClean="0"/>
              <a:t>06/26/1442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260863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53F614-D7A8-4AAB-B1CB-BA330B4E551E}" type="datetimeFigureOut">
              <a:rPr lang="fa-IR" smtClean="0"/>
              <a:t>06/26/1442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325342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53F614-D7A8-4AAB-B1CB-BA330B4E551E}" type="datetimeFigureOut">
              <a:rPr lang="fa-IR" smtClean="0"/>
              <a:t>06/26/1442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92318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53F614-D7A8-4AAB-B1CB-BA330B4E551E}" type="datetimeFigureOut">
              <a:rPr lang="fa-IR" smtClean="0"/>
              <a:t>06/26/1442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180312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3F614-D7A8-4AAB-B1CB-BA330B4E551E}" type="datetimeFigureOut">
              <a:rPr lang="fa-IR" smtClean="0"/>
              <a:t>06/26/1442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193222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053F614-D7A8-4AAB-B1CB-BA330B4E551E}" type="datetimeFigureOut">
              <a:rPr lang="fa-IR" smtClean="0"/>
              <a:t>06/26/1442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41775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053F614-D7A8-4AAB-B1CB-BA330B4E551E}" type="datetimeFigureOut">
              <a:rPr lang="fa-IR" smtClean="0"/>
              <a:t>06/26/1442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231256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053F614-D7A8-4AAB-B1CB-BA330B4E551E}" type="datetimeFigureOut">
              <a:rPr lang="fa-IR" smtClean="0"/>
              <a:t>06/26/1442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80779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3F614-D7A8-4AAB-B1CB-BA330B4E551E}" type="datetimeFigureOut">
              <a:rPr lang="fa-IR" smtClean="0"/>
              <a:t>06/26/1442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344931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3F614-D7A8-4AAB-B1CB-BA330B4E551E}" type="datetimeFigureOut">
              <a:rPr lang="fa-IR" smtClean="0"/>
              <a:t>06/26/1442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46838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3F614-D7A8-4AAB-B1CB-BA330B4E551E}" type="datetimeFigureOut">
              <a:rPr lang="fa-IR" smtClean="0"/>
              <a:t>06/26/1442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6EF983D-FD42-4927-9D24-0C0BB31DF334}" type="slidenum">
              <a:rPr lang="fa-IR" smtClean="0"/>
              <a:t>‹#›</a:t>
            </a:fld>
            <a:endParaRPr lang="fa-IR"/>
          </a:p>
        </p:txBody>
      </p:sp>
    </p:spTree>
    <p:extLst>
      <p:ext uri="{BB962C8B-B14F-4D97-AF65-F5344CB8AC3E}">
        <p14:creationId xmlns:p14="http://schemas.microsoft.com/office/powerpoint/2010/main" val="139356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53F614-D7A8-4AAB-B1CB-BA330B4E551E}" type="datetimeFigureOut">
              <a:rPr lang="fa-IR" smtClean="0"/>
              <a:t>06/26/1442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EF983D-FD42-4927-9D24-0C0BB31DF334}" type="slidenum">
              <a:rPr lang="fa-IR" smtClean="0"/>
              <a:t>‹#›</a:t>
            </a:fld>
            <a:endParaRPr lang="fa-IR"/>
          </a:p>
        </p:txBody>
      </p:sp>
    </p:spTree>
    <p:extLst>
      <p:ext uri="{BB962C8B-B14F-4D97-AF65-F5344CB8AC3E}">
        <p14:creationId xmlns:p14="http://schemas.microsoft.com/office/powerpoint/2010/main" val="1788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my.clevelandclinic.org/health/articles/stroke" TargetMode="External"/><Relationship Id="rId2" Type="http://schemas.openxmlformats.org/officeDocument/2006/relationships/hyperlink" Target="https://my.clevelandclinic.org/health/articles/cad-heart-attack" TargetMode="External"/><Relationship Id="rId1" Type="http://schemas.openxmlformats.org/officeDocument/2006/relationships/slideLayout" Target="../slideLayouts/slideLayout6.xml"/><Relationship Id="rId4" Type="http://schemas.openxmlformats.org/officeDocument/2006/relationships/hyperlink" Target="https://my.clevelandclinic.org/health/articles/heart-failur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my.clevelandclinic.org/health/articles/epilepsy-frequently-asked-question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461" y="1696793"/>
            <a:ext cx="9144000" cy="1538775"/>
          </a:xfrm>
        </p:spPr>
        <p:txBody>
          <a:bodyPr/>
          <a:lstStyle/>
          <a:p>
            <a:r>
              <a:rPr lang="en-US" dirty="0" smtClean="0">
                <a:solidFill>
                  <a:schemeClr val="accent2">
                    <a:lumMod val="75000"/>
                  </a:schemeClr>
                </a:solidFill>
              </a:rPr>
              <a:t>ESAs </a:t>
            </a:r>
            <a:r>
              <a:rPr lang="en-US" dirty="0" smtClean="0">
                <a:solidFill>
                  <a:schemeClr val="accent2">
                    <a:lumMod val="75000"/>
                  </a:schemeClr>
                </a:solidFill>
              </a:rPr>
              <a:t>Doses and Side Effects</a:t>
            </a:r>
            <a:endParaRPr lang="fa-IR" dirty="0">
              <a:solidFill>
                <a:schemeClr val="accent2">
                  <a:lumMod val="75000"/>
                </a:schemeClr>
              </a:solidFill>
            </a:endParaRPr>
          </a:p>
        </p:txBody>
      </p:sp>
      <p:sp>
        <p:nvSpPr>
          <p:cNvPr id="3" name="Subtitle 2"/>
          <p:cNvSpPr>
            <a:spLocks noGrp="1"/>
          </p:cNvSpPr>
          <p:nvPr>
            <p:ph type="subTitle" idx="1"/>
          </p:nvPr>
        </p:nvSpPr>
        <p:spPr/>
        <p:txBody>
          <a:bodyPr/>
          <a:lstStyle/>
          <a:p>
            <a:r>
              <a:rPr lang="en-US" b="1" dirty="0" smtClean="0">
                <a:solidFill>
                  <a:srgbClr val="0070C0"/>
                </a:solidFill>
              </a:rPr>
              <a:t>Hamid </a:t>
            </a:r>
            <a:r>
              <a:rPr lang="en-US" b="1" dirty="0" err="1" smtClean="0">
                <a:solidFill>
                  <a:srgbClr val="0070C0"/>
                </a:solidFill>
              </a:rPr>
              <a:t>Tayebi</a:t>
            </a:r>
            <a:r>
              <a:rPr lang="en-US" b="1" dirty="0" smtClean="0">
                <a:solidFill>
                  <a:srgbClr val="0070C0"/>
                </a:solidFill>
              </a:rPr>
              <a:t> </a:t>
            </a:r>
            <a:r>
              <a:rPr lang="en-US" b="1" dirty="0" err="1" smtClean="0">
                <a:solidFill>
                  <a:srgbClr val="0070C0"/>
                </a:solidFill>
              </a:rPr>
              <a:t>Khosroshahi</a:t>
            </a:r>
            <a:r>
              <a:rPr lang="en-US" b="1" dirty="0" smtClean="0">
                <a:solidFill>
                  <a:srgbClr val="0070C0"/>
                </a:solidFill>
              </a:rPr>
              <a:t>, MD</a:t>
            </a:r>
            <a:endParaRPr lang="fa-IR" b="1" dirty="0">
              <a:solidFill>
                <a:srgbClr val="0070C0"/>
              </a:solidFill>
            </a:endParaRPr>
          </a:p>
        </p:txBody>
      </p:sp>
    </p:spTree>
    <p:extLst>
      <p:ext uri="{BB962C8B-B14F-4D97-AF65-F5344CB8AC3E}">
        <p14:creationId xmlns:p14="http://schemas.microsoft.com/office/powerpoint/2010/main" val="125963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621323" y="365126"/>
            <a:ext cx="10867292" cy="5941890"/>
          </a:xfrm>
          <a:prstGeom prst="rect">
            <a:avLst/>
          </a:prstGeom>
        </p:spPr>
      </p:pic>
    </p:spTree>
    <p:extLst>
      <p:ext uri="{BB962C8B-B14F-4D97-AF65-F5344CB8AC3E}">
        <p14:creationId xmlns:p14="http://schemas.microsoft.com/office/powerpoint/2010/main" val="19227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410308" y="1147762"/>
            <a:ext cx="11277599" cy="4562475"/>
          </a:xfrm>
          <a:prstGeom prst="rect">
            <a:avLst/>
          </a:prstGeom>
        </p:spPr>
      </p:pic>
    </p:spTree>
    <p:extLst>
      <p:ext uri="{BB962C8B-B14F-4D97-AF65-F5344CB8AC3E}">
        <p14:creationId xmlns:p14="http://schemas.microsoft.com/office/powerpoint/2010/main" val="130703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668215" y="1147762"/>
            <a:ext cx="10890739" cy="4562475"/>
          </a:xfrm>
          <a:prstGeom prst="rect">
            <a:avLst/>
          </a:prstGeom>
        </p:spPr>
      </p:pic>
    </p:spTree>
    <p:extLst>
      <p:ext uri="{BB962C8B-B14F-4D97-AF65-F5344CB8AC3E}">
        <p14:creationId xmlns:p14="http://schemas.microsoft.com/office/powerpoint/2010/main" val="21325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597878" y="246185"/>
            <a:ext cx="11394830" cy="6248399"/>
          </a:xfrm>
          <a:prstGeom prst="rect">
            <a:avLst/>
          </a:prstGeom>
        </p:spPr>
      </p:pic>
    </p:spTree>
    <p:extLst>
      <p:ext uri="{BB962C8B-B14F-4D97-AF65-F5344CB8AC3E}">
        <p14:creationId xmlns:p14="http://schemas.microsoft.com/office/powerpoint/2010/main" val="131343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339970" y="1136039"/>
            <a:ext cx="11336215" cy="4562475"/>
          </a:xfrm>
          <a:prstGeom prst="rect">
            <a:avLst/>
          </a:prstGeom>
        </p:spPr>
      </p:pic>
    </p:spTree>
    <p:extLst>
      <p:ext uri="{BB962C8B-B14F-4D97-AF65-F5344CB8AC3E}">
        <p14:creationId xmlns:p14="http://schemas.microsoft.com/office/powerpoint/2010/main" val="201642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222416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 name="Picture 2"/>
          <p:cNvPicPr>
            <a:picLocks noChangeAspect="1"/>
          </p:cNvPicPr>
          <p:nvPr/>
        </p:nvPicPr>
        <p:blipFill>
          <a:blip r:embed="rId2"/>
          <a:stretch>
            <a:fillRect/>
          </a:stretch>
        </p:blipFill>
        <p:spPr>
          <a:xfrm>
            <a:off x="838200" y="0"/>
            <a:ext cx="10615245" cy="6459415"/>
          </a:xfrm>
          <a:prstGeom prst="rect">
            <a:avLst/>
          </a:prstGeom>
        </p:spPr>
      </p:pic>
    </p:spTree>
    <p:extLst>
      <p:ext uri="{BB962C8B-B14F-4D97-AF65-F5344CB8AC3E}">
        <p14:creationId xmlns:p14="http://schemas.microsoft.com/office/powerpoint/2010/main" val="304328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539261" y="93785"/>
            <a:ext cx="11465169" cy="6640542"/>
          </a:xfrm>
          <a:prstGeom prst="rect">
            <a:avLst/>
          </a:prstGeom>
        </p:spPr>
      </p:pic>
    </p:spTree>
    <p:extLst>
      <p:ext uri="{BB962C8B-B14F-4D97-AF65-F5344CB8AC3E}">
        <p14:creationId xmlns:p14="http://schemas.microsoft.com/office/powerpoint/2010/main" val="34980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621324" y="1344429"/>
            <a:ext cx="11230707" cy="4832092"/>
          </a:xfrm>
          <a:prstGeom prst="rect">
            <a:avLst/>
          </a:prstGeom>
        </p:spPr>
        <p:txBody>
          <a:bodyPr wrap="square">
            <a:spAutoFit/>
          </a:bodyPr>
          <a:lstStyle/>
          <a:p>
            <a:pPr algn="l" rtl="0"/>
            <a:r>
              <a:rPr lang="en-US" sz="2800" dirty="0">
                <a:solidFill>
                  <a:srgbClr val="FF0000"/>
                </a:solidFill>
                <a:latin typeface="Source Sans Pro"/>
              </a:rPr>
              <a:t>There are several safety issues with ESAs:</a:t>
            </a:r>
          </a:p>
          <a:p>
            <a:pPr algn="l" rtl="0">
              <a:buFont typeface="Arial" panose="020B0604020202020204" pitchFamily="34" charset="0"/>
              <a:buChar char="•"/>
            </a:pPr>
            <a:r>
              <a:rPr lang="en-US" sz="2800" dirty="0">
                <a:solidFill>
                  <a:srgbClr val="343536"/>
                </a:solidFill>
                <a:latin typeface="Source Sans Pro"/>
              </a:rPr>
              <a:t>ESAs increase the risk of venous thromboembolism (blood clots in the veins). </a:t>
            </a:r>
          </a:p>
          <a:p>
            <a:pPr algn="l" rtl="0">
              <a:buFont typeface="Arial" panose="020B0604020202020204" pitchFamily="34" charset="0"/>
              <a:buChar char="•"/>
            </a:pPr>
            <a:r>
              <a:rPr lang="en-US" sz="2800" dirty="0">
                <a:solidFill>
                  <a:srgbClr val="343536"/>
                </a:solidFill>
                <a:latin typeface="Source Sans Pro"/>
              </a:rPr>
              <a:t>ESAs can cause hemoglobin to rise too high, which puts the patient at higher risk for </a:t>
            </a:r>
            <a:r>
              <a:rPr lang="en-US" sz="2800" dirty="0">
                <a:solidFill>
                  <a:srgbClr val="0078BF"/>
                </a:solidFill>
                <a:latin typeface="Source Sans Pro"/>
                <a:hlinkClick r:id="rId2"/>
              </a:rPr>
              <a:t>heart attack</a:t>
            </a:r>
            <a:r>
              <a:rPr lang="en-US" sz="2800" dirty="0">
                <a:solidFill>
                  <a:srgbClr val="343536"/>
                </a:solidFill>
                <a:latin typeface="Source Sans Pro"/>
              </a:rPr>
              <a:t>, </a:t>
            </a:r>
            <a:r>
              <a:rPr lang="en-US" sz="2800" dirty="0">
                <a:solidFill>
                  <a:srgbClr val="0078BF"/>
                </a:solidFill>
                <a:latin typeface="Source Sans Pro"/>
                <a:hlinkClick r:id="rId3"/>
              </a:rPr>
              <a:t>stroke</a:t>
            </a:r>
            <a:r>
              <a:rPr lang="en-US" sz="2800" dirty="0">
                <a:solidFill>
                  <a:srgbClr val="343536"/>
                </a:solidFill>
                <a:latin typeface="Source Sans Pro"/>
              </a:rPr>
              <a:t>, </a:t>
            </a:r>
            <a:r>
              <a:rPr lang="en-US" sz="2800" dirty="0">
                <a:solidFill>
                  <a:srgbClr val="0078BF"/>
                </a:solidFill>
                <a:latin typeface="Source Sans Pro"/>
                <a:hlinkClick r:id="rId4"/>
              </a:rPr>
              <a:t>heart failure</a:t>
            </a:r>
            <a:r>
              <a:rPr lang="en-US" sz="2800" dirty="0">
                <a:solidFill>
                  <a:srgbClr val="343536"/>
                </a:solidFill>
                <a:latin typeface="Source Sans Pro"/>
              </a:rPr>
              <a:t>, and death.</a:t>
            </a:r>
          </a:p>
          <a:p>
            <a:pPr algn="l" rtl="0">
              <a:buFont typeface="Arial" panose="020B0604020202020204" pitchFamily="34" charset="0"/>
              <a:buChar char="•"/>
            </a:pPr>
            <a:r>
              <a:rPr lang="en-US" sz="2800" dirty="0">
                <a:solidFill>
                  <a:srgbClr val="343536"/>
                </a:solidFill>
                <a:latin typeface="Source Sans Pro"/>
              </a:rPr>
              <a:t>In patients who have cancer, ESAs may cause the tumor to grow. If ESAs are used for these patients, they are usually stopped after the patient's chemotherapy is finished.</a:t>
            </a:r>
          </a:p>
          <a:p>
            <a:pPr algn="l" rtl="0">
              <a:buFont typeface="Arial" panose="020B0604020202020204" pitchFamily="34" charset="0"/>
              <a:buChar char="•"/>
            </a:pPr>
            <a:r>
              <a:rPr lang="en-US" sz="2800" dirty="0">
                <a:solidFill>
                  <a:srgbClr val="343536"/>
                </a:solidFill>
                <a:latin typeface="Source Sans Pro"/>
              </a:rPr>
              <a:t>The health care provider will keep an eye on the patient's blood cell counts to make sure they do not put him or her at a higher risk. The dosing may change, depending on the patient's needs</a:t>
            </a:r>
            <a:r>
              <a:rPr lang="en-US" sz="2800" dirty="0" smtClean="0">
                <a:solidFill>
                  <a:srgbClr val="343536"/>
                </a:solidFill>
                <a:latin typeface="Source Sans Pro"/>
              </a:rPr>
              <a:t>.</a:t>
            </a:r>
            <a:endParaRPr lang="en-US" sz="2800" dirty="0">
              <a:solidFill>
                <a:srgbClr val="343536"/>
              </a:solidFill>
              <a:latin typeface="Source Sans Pro"/>
            </a:endParaRPr>
          </a:p>
        </p:txBody>
      </p:sp>
    </p:spTree>
    <p:extLst>
      <p:ext uri="{BB962C8B-B14F-4D97-AF65-F5344CB8AC3E}">
        <p14:creationId xmlns:p14="http://schemas.microsoft.com/office/powerpoint/2010/main" val="251117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644769" y="939748"/>
            <a:ext cx="11242431" cy="5262979"/>
          </a:xfrm>
          <a:prstGeom prst="rect">
            <a:avLst/>
          </a:prstGeom>
        </p:spPr>
        <p:txBody>
          <a:bodyPr wrap="square">
            <a:spAutoFit/>
          </a:bodyPr>
          <a:lstStyle/>
          <a:p>
            <a:pPr algn="l" rtl="0"/>
            <a:r>
              <a:rPr lang="en-US" sz="2800" b="1" dirty="0">
                <a:solidFill>
                  <a:srgbClr val="343536"/>
                </a:solidFill>
                <a:latin typeface="Source Sans Pro"/>
              </a:rPr>
              <a:t>Patients who have the following conditions need to consult with their health care provider if an ESA is being considered as part of the treatment plan</a:t>
            </a:r>
            <a:r>
              <a:rPr lang="en-US" sz="2800" dirty="0">
                <a:solidFill>
                  <a:srgbClr val="343536"/>
                </a:solidFill>
                <a:latin typeface="Source Sans Pro"/>
              </a:rPr>
              <a:t>:</a:t>
            </a:r>
          </a:p>
          <a:p>
            <a:pPr algn="l" rtl="0">
              <a:buFont typeface="Arial" panose="020B0604020202020204" pitchFamily="34" charset="0"/>
              <a:buChar char="•"/>
            </a:pPr>
            <a:r>
              <a:rPr lang="en-US" sz="2800" dirty="0">
                <a:solidFill>
                  <a:srgbClr val="343536"/>
                </a:solidFill>
                <a:latin typeface="Source Sans Pro"/>
              </a:rPr>
              <a:t>Heart disease</a:t>
            </a:r>
          </a:p>
          <a:p>
            <a:pPr algn="l" rtl="0">
              <a:buFont typeface="Arial" panose="020B0604020202020204" pitchFamily="34" charset="0"/>
              <a:buChar char="•"/>
            </a:pPr>
            <a:r>
              <a:rPr lang="en-US" sz="2800" dirty="0">
                <a:solidFill>
                  <a:srgbClr val="343536"/>
                </a:solidFill>
                <a:latin typeface="Source Sans Pro"/>
              </a:rPr>
              <a:t>High blood pressure</a:t>
            </a:r>
          </a:p>
          <a:p>
            <a:pPr algn="l" rtl="0">
              <a:buFont typeface="Arial" panose="020B0604020202020204" pitchFamily="34" charset="0"/>
              <a:buChar char="•"/>
            </a:pPr>
            <a:r>
              <a:rPr lang="en-US" sz="2800" dirty="0">
                <a:solidFill>
                  <a:srgbClr val="343536"/>
                </a:solidFill>
                <a:latin typeface="Source Sans Pro"/>
              </a:rPr>
              <a:t>Porphyria (a group of diseases that are caused by enzyme deficiencies)</a:t>
            </a:r>
          </a:p>
          <a:p>
            <a:pPr algn="l" rtl="0">
              <a:buFont typeface="Arial" panose="020B0604020202020204" pitchFamily="34" charset="0"/>
              <a:buChar char="•"/>
            </a:pPr>
            <a:r>
              <a:rPr lang="en-US" sz="2800" dirty="0">
                <a:solidFill>
                  <a:srgbClr val="0078BF"/>
                </a:solidFill>
                <a:latin typeface="Source Sans Pro"/>
                <a:hlinkClick r:id="rId2"/>
              </a:rPr>
              <a:t>Seizures</a:t>
            </a:r>
            <a:endParaRPr lang="en-US" sz="2800" dirty="0">
              <a:solidFill>
                <a:srgbClr val="343536"/>
              </a:solidFill>
              <a:latin typeface="Source Sans Pro"/>
            </a:endParaRPr>
          </a:p>
          <a:p>
            <a:pPr algn="l" rtl="0">
              <a:buFont typeface="Arial" panose="020B0604020202020204" pitchFamily="34" charset="0"/>
              <a:buChar char="•"/>
            </a:pPr>
            <a:r>
              <a:rPr lang="en-US" sz="2800" dirty="0">
                <a:solidFill>
                  <a:srgbClr val="343536"/>
                </a:solidFill>
                <a:latin typeface="Source Sans Pro"/>
              </a:rPr>
              <a:t>An allergy to </a:t>
            </a:r>
            <a:r>
              <a:rPr lang="en-US" sz="2800" dirty="0" err="1">
                <a:solidFill>
                  <a:srgbClr val="343536"/>
                </a:solidFill>
                <a:latin typeface="Source Sans Pro"/>
              </a:rPr>
              <a:t>epoetin</a:t>
            </a:r>
            <a:r>
              <a:rPr lang="en-US" sz="2800" dirty="0">
                <a:solidFill>
                  <a:srgbClr val="343536"/>
                </a:solidFill>
                <a:latin typeface="Source Sans Pro"/>
              </a:rPr>
              <a:t> </a:t>
            </a:r>
            <a:r>
              <a:rPr lang="en-US" sz="2800" dirty="0" err="1">
                <a:solidFill>
                  <a:srgbClr val="343536"/>
                </a:solidFill>
                <a:latin typeface="Source Sans Pro"/>
              </a:rPr>
              <a:t>alfa</a:t>
            </a:r>
            <a:r>
              <a:rPr lang="en-US" sz="2800" dirty="0">
                <a:solidFill>
                  <a:srgbClr val="343536"/>
                </a:solidFill>
                <a:latin typeface="Source Sans Pro"/>
              </a:rPr>
              <a:t> or any other part of this medicine</a:t>
            </a:r>
          </a:p>
          <a:p>
            <a:pPr algn="l" rtl="0"/>
            <a:r>
              <a:rPr lang="en-US" sz="2800" dirty="0" smtClean="0">
                <a:solidFill>
                  <a:srgbClr val="343536"/>
                </a:solidFill>
                <a:latin typeface="Source Sans Pro"/>
              </a:rPr>
              <a:t>In </a:t>
            </a:r>
            <a:r>
              <a:rPr lang="en-US" sz="2800" dirty="0">
                <a:solidFill>
                  <a:srgbClr val="343536"/>
                </a:solidFill>
                <a:latin typeface="Source Sans Pro"/>
              </a:rPr>
              <a:t>addition, </a:t>
            </a:r>
            <a:r>
              <a:rPr lang="en-US" sz="2800" b="1" dirty="0">
                <a:solidFill>
                  <a:srgbClr val="343536"/>
                </a:solidFill>
                <a:latin typeface="Source Sans Pro"/>
              </a:rPr>
              <a:t>women who are pregnant, planning to become pregnant, or breastfeeding should consult with their health care provider before taking an ESA.</a:t>
            </a:r>
          </a:p>
        </p:txBody>
      </p:sp>
    </p:spTree>
    <p:extLst>
      <p:ext uri="{BB962C8B-B14F-4D97-AF65-F5344CB8AC3E}">
        <p14:creationId xmlns:p14="http://schemas.microsoft.com/office/powerpoint/2010/main" val="173276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679938" y="1147762"/>
            <a:ext cx="11254153" cy="4562475"/>
          </a:xfrm>
          <a:prstGeom prst="rect">
            <a:avLst/>
          </a:prstGeom>
        </p:spPr>
      </p:pic>
    </p:spTree>
    <p:extLst>
      <p:ext uri="{BB962C8B-B14F-4D97-AF65-F5344CB8AC3E}">
        <p14:creationId xmlns:p14="http://schemas.microsoft.com/office/powerpoint/2010/main" val="297168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515600" cy="961292"/>
          </a:xfrm>
        </p:spPr>
        <p:txBody>
          <a:bodyPr>
            <a:normAutofit/>
          </a:bodyPr>
          <a:lstStyle/>
          <a:p>
            <a:pPr algn="ctr"/>
            <a:r>
              <a:rPr lang="en-US" sz="3600" b="1" dirty="0">
                <a:solidFill>
                  <a:srgbClr val="FF0000"/>
                </a:solidFill>
              </a:rPr>
              <a:t>INDICATIONS FOR </a:t>
            </a:r>
            <a:r>
              <a:rPr lang="en-US" sz="3600" b="1" dirty="0" smtClean="0">
                <a:solidFill>
                  <a:srgbClr val="FF0000"/>
                </a:solidFill>
              </a:rPr>
              <a:t>TREATMENT OF ANEMIA </a:t>
            </a:r>
            <a:endParaRPr lang="fa-IR" sz="3600" b="1" dirty="0">
              <a:solidFill>
                <a:srgbClr val="FF0000"/>
              </a:solidFill>
            </a:endParaRPr>
          </a:p>
        </p:txBody>
      </p:sp>
      <p:sp>
        <p:nvSpPr>
          <p:cNvPr id="3" name="Rectangle 2"/>
          <p:cNvSpPr/>
          <p:nvPr/>
        </p:nvSpPr>
        <p:spPr>
          <a:xfrm>
            <a:off x="720969" y="961293"/>
            <a:ext cx="11260016" cy="5016758"/>
          </a:xfrm>
          <a:prstGeom prst="rect">
            <a:avLst/>
          </a:prstGeom>
        </p:spPr>
        <p:txBody>
          <a:bodyPr wrap="square">
            <a:spAutoFit/>
          </a:bodyPr>
          <a:lstStyle/>
          <a:p>
            <a:pPr algn="l"/>
            <a:r>
              <a:rPr lang="en-US" sz="3200" b="1" dirty="0" smtClean="0"/>
              <a:t>— </a:t>
            </a:r>
            <a:r>
              <a:rPr lang="en-US" sz="3200" b="1" u="sng" dirty="0"/>
              <a:t>Anemia should be treated. Among hemodialysis patients, untreated anemia is usually severe (typically with hemoglobin [</a:t>
            </a:r>
            <a:r>
              <a:rPr lang="en-US" sz="3200" b="1" u="sng" dirty="0" err="1"/>
              <a:t>Hb</a:t>
            </a:r>
            <a:r>
              <a:rPr lang="en-US" sz="3200" b="1" u="sng" dirty="0"/>
              <a:t>] 6 to 8 g/</a:t>
            </a:r>
            <a:r>
              <a:rPr lang="en-US" sz="3200" b="1" u="sng" dirty="0" err="1"/>
              <a:t>dL</a:t>
            </a:r>
            <a:r>
              <a:rPr lang="en-US" sz="3200" b="1" u="sng" dirty="0"/>
              <a:t>) and, if left untreated, associated with increased mortality and disabling symptoms. </a:t>
            </a:r>
            <a:endParaRPr lang="en-US" sz="3200" b="1" u="sng" dirty="0" smtClean="0"/>
          </a:p>
          <a:p>
            <a:pPr algn="l"/>
            <a:r>
              <a:rPr lang="en-US" sz="3200" b="1" dirty="0" smtClean="0"/>
              <a:t> </a:t>
            </a:r>
            <a:r>
              <a:rPr lang="en-US" sz="3200" b="1" dirty="0" smtClean="0">
                <a:solidFill>
                  <a:srgbClr val="FF0000"/>
                </a:solidFill>
              </a:rPr>
              <a:t>The </a:t>
            </a:r>
            <a:r>
              <a:rPr lang="en-US" sz="3200" b="1" dirty="0">
                <a:solidFill>
                  <a:srgbClr val="FF0000"/>
                </a:solidFill>
              </a:rPr>
              <a:t>treatment of anemia includes erythropoiesis-stimulating agents (ESAs) and/or intravenous (IV) iron</a:t>
            </a:r>
            <a:r>
              <a:rPr lang="en-US" sz="3200" b="1" dirty="0" smtClean="0"/>
              <a:t>.</a:t>
            </a:r>
          </a:p>
          <a:p>
            <a:pPr algn="l"/>
            <a:r>
              <a:rPr lang="en-US" sz="3200" b="1" dirty="0" smtClean="0"/>
              <a:t> </a:t>
            </a:r>
            <a:r>
              <a:rPr lang="en-US" sz="3200" b="1" dirty="0"/>
              <a:t>The goal of treatment is to mitigate any symptoms due to anemia and to reduce the likelihood of needing a blood transfusion. The selection of the individual therapy depends on the severity of anemia and on the presence of iron deficiency. </a:t>
            </a:r>
            <a:endParaRPr lang="en-US" sz="3200" b="1" dirty="0" smtClean="0"/>
          </a:p>
        </p:txBody>
      </p:sp>
    </p:spTree>
    <p:extLst>
      <p:ext uri="{BB962C8B-B14F-4D97-AF65-F5344CB8AC3E}">
        <p14:creationId xmlns:p14="http://schemas.microsoft.com/office/powerpoint/2010/main" val="239293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Rectangle 2"/>
          <p:cNvSpPr/>
          <p:nvPr/>
        </p:nvSpPr>
        <p:spPr>
          <a:xfrm>
            <a:off x="445477" y="870073"/>
            <a:ext cx="11090031" cy="4524315"/>
          </a:xfrm>
          <a:prstGeom prst="rect">
            <a:avLst/>
          </a:prstGeom>
        </p:spPr>
        <p:txBody>
          <a:bodyPr wrap="square">
            <a:spAutoFit/>
          </a:bodyPr>
          <a:lstStyle/>
          <a:p>
            <a:pPr algn="l" rtl="0"/>
            <a:r>
              <a:rPr lang="en-US" sz="3200" b="1" u="sng" dirty="0">
                <a:solidFill>
                  <a:schemeClr val="accent2">
                    <a:lumMod val="75000"/>
                  </a:schemeClr>
                </a:solidFill>
              </a:rPr>
              <a:t>The indications for treatment are based upon US Food and Drug Administration (FDA)-issued guidelines for ESA administration, although these are occasionally modified in selected individuals. Our approach is consistent with the 2012 Kidney Disease:</a:t>
            </a:r>
            <a:r>
              <a:rPr lang="en-US" sz="3200" u="sng" dirty="0">
                <a:solidFill>
                  <a:schemeClr val="accent2">
                    <a:lumMod val="75000"/>
                  </a:schemeClr>
                </a:solidFill>
              </a:rPr>
              <a:t> </a:t>
            </a:r>
            <a:r>
              <a:rPr lang="en-US" sz="3200" b="1" u="sng" dirty="0" smtClean="0"/>
              <a:t>Threshold </a:t>
            </a:r>
            <a:r>
              <a:rPr lang="en-US" sz="3200" b="1" u="sng" dirty="0"/>
              <a:t>transferrin saturation (TSAT) and ferritin levels for initiating treatment with iron are different in patients who have an </a:t>
            </a:r>
            <a:r>
              <a:rPr lang="en-US" sz="3200" b="1" u="sng" dirty="0" err="1"/>
              <a:t>Hb</a:t>
            </a:r>
            <a:r>
              <a:rPr lang="en-US" sz="3200" b="1" u="sng" dirty="0"/>
              <a:t> concentration &lt;10 g/</a:t>
            </a:r>
            <a:r>
              <a:rPr lang="en-US" sz="3200" b="1" u="sng" dirty="0" err="1"/>
              <a:t>dL</a:t>
            </a:r>
            <a:r>
              <a:rPr lang="en-US" sz="3200" b="1" u="sng" dirty="0"/>
              <a:t> OR are on an ESA versus those who have an </a:t>
            </a:r>
            <a:r>
              <a:rPr lang="en-US" sz="3200" b="1" u="sng" dirty="0" err="1"/>
              <a:t>Hb</a:t>
            </a:r>
            <a:r>
              <a:rPr lang="en-US" sz="3200" b="1" u="sng" dirty="0"/>
              <a:t> ≥10 g/</a:t>
            </a:r>
            <a:r>
              <a:rPr lang="en-US" sz="3200" b="1" u="sng" dirty="0" err="1"/>
              <a:t>dL</a:t>
            </a:r>
            <a:r>
              <a:rPr lang="en-US" sz="3200" b="1" u="sng" dirty="0"/>
              <a:t> (algorithm.</a:t>
            </a:r>
            <a:endParaRPr lang="fa-IR" sz="3200" b="1" u="sng" dirty="0"/>
          </a:p>
          <a:p>
            <a:pPr algn="l" rtl="0"/>
            <a:endParaRPr lang="en-US" sz="3200" dirty="0"/>
          </a:p>
        </p:txBody>
      </p:sp>
    </p:spTree>
    <p:extLst>
      <p:ext uri="{BB962C8B-B14F-4D97-AF65-F5344CB8AC3E}">
        <p14:creationId xmlns:p14="http://schemas.microsoft.com/office/powerpoint/2010/main" val="155021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363416" y="365125"/>
            <a:ext cx="11687908" cy="5016758"/>
          </a:xfrm>
          <a:prstGeom prst="rect">
            <a:avLst/>
          </a:prstGeom>
        </p:spPr>
        <p:txBody>
          <a:bodyPr wrap="square">
            <a:spAutoFit/>
          </a:bodyPr>
          <a:lstStyle/>
          <a:p>
            <a:pPr algn="l"/>
            <a:r>
              <a:rPr lang="en-US" sz="3200" b="1" dirty="0" smtClean="0">
                <a:solidFill>
                  <a:srgbClr val="FF0000"/>
                </a:solidFill>
              </a:rPr>
              <a:t>Low </a:t>
            </a:r>
            <a:r>
              <a:rPr lang="en-US" sz="3200" b="1" dirty="0">
                <a:solidFill>
                  <a:srgbClr val="FF0000"/>
                </a:solidFill>
              </a:rPr>
              <a:t>hemoglobin &lt;10 g/</a:t>
            </a:r>
            <a:r>
              <a:rPr lang="en-US" sz="3200" b="1" dirty="0" err="1">
                <a:solidFill>
                  <a:srgbClr val="FF0000"/>
                </a:solidFill>
              </a:rPr>
              <a:t>dL</a:t>
            </a:r>
            <a:r>
              <a:rPr lang="en-US" sz="3200" b="1" dirty="0">
                <a:solidFill>
                  <a:srgbClr val="FF0000"/>
                </a:solidFill>
              </a:rPr>
              <a:t> and transferrin saturation (TSAT) ≤30 percent and ferritin ≤500 </a:t>
            </a:r>
            <a:r>
              <a:rPr lang="en-US" sz="3200" b="1" dirty="0" err="1">
                <a:solidFill>
                  <a:srgbClr val="FF0000"/>
                </a:solidFill>
              </a:rPr>
              <a:t>ng</a:t>
            </a:r>
            <a:r>
              <a:rPr lang="en-US" sz="3200" b="1" dirty="0">
                <a:solidFill>
                  <a:srgbClr val="FF0000"/>
                </a:solidFill>
              </a:rPr>
              <a:t>/mL </a:t>
            </a:r>
            <a:r>
              <a:rPr lang="en-US" sz="3200" b="1" u="sng" dirty="0"/>
              <a:t>— Such patients should be treated with IV iron. Although they are unlikely to be iron deficient as defined by bone marrow biopsy, the administration of iron may still increase the </a:t>
            </a:r>
            <a:r>
              <a:rPr lang="en-US" sz="3200" b="1" u="sng" dirty="0" err="1"/>
              <a:t>Hb</a:t>
            </a:r>
            <a:r>
              <a:rPr lang="en-US" sz="3200" b="1" u="sng" dirty="0"/>
              <a:t>. </a:t>
            </a:r>
          </a:p>
          <a:p>
            <a:pPr algn="l"/>
            <a:r>
              <a:rPr lang="en-US" sz="3200" b="1" u="sng" dirty="0"/>
              <a:t>Such patients may also require an ESA, but a loading dose of iron should be given first with repeat assessment of </a:t>
            </a:r>
            <a:r>
              <a:rPr lang="en-US" sz="3200" b="1" u="sng" dirty="0" err="1"/>
              <a:t>Hb</a:t>
            </a:r>
            <a:r>
              <a:rPr lang="en-US" sz="3200" b="1" u="sng" dirty="0"/>
              <a:t> prior to starting the ESA. </a:t>
            </a:r>
            <a:endParaRPr lang="en-US" sz="3200" b="1" u="sng" dirty="0" smtClean="0"/>
          </a:p>
          <a:p>
            <a:pPr algn="l"/>
            <a:r>
              <a:rPr lang="en-US" sz="3200" b="1" u="sng" dirty="0" smtClean="0"/>
              <a:t>Patients </a:t>
            </a:r>
            <a:r>
              <a:rPr lang="en-US" sz="3200" b="1" u="sng" dirty="0"/>
              <a:t>who develop iron deficiency according to these criteria while on an ESA are also treated with IV </a:t>
            </a:r>
            <a:r>
              <a:rPr lang="en-US" sz="3200" b="1" u="sng" dirty="0" smtClean="0"/>
              <a:t>iron</a:t>
            </a:r>
            <a:r>
              <a:rPr lang="en-US" sz="3200" b="1" dirty="0" smtClean="0"/>
              <a:t>.</a:t>
            </a:r>
            <a:endParaRPr lang="fa-IR" sz="3200" b="1" dirty="0"/>
          </a:p>
        </p:txBody>
      </p:sp>
    </p:spTree>
    <p:extLst>
      <p:ext uri="{BB962C8B-B14F-4D97-AF65-F5344CB8AC3E}">
        <p14:creationId xmlns:p14="http://schemas.microsoft.com/office/powerpoint/2010/main" val="266426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Rectangle 2"/>
          <p:cNvSpPr/>
          <p:nvPr/>
        </p:nvSpPr>
        <p:spPr>
          <a:xfrm>
            <a:off x="93785" y="1262367"/>
            <a:ext cx="11828585" cy="4524315"/>
          </a:xfrm>
          <a:prstGeom prst="rect">
            <a:avLst/>
          </a:prstGeom>
        </p:spPr>
        <p:txBody>
          <a:bodyPr wrap="square">
            <a:spAutoFit/>
          </a:bodyPr>
          <a:lstStyle/>
          <a:p>
            <a:pPr algn="l"/>
            <a:r>
              <a:rPr lang="en-US" sz="3200" b="1" dirty="0">
                <a:solidFill>
                  <a:srgbClr val="FF0000"/>
                </a:solidFill>
              </a:rPr>
              <a:t>Hemoglobin ≥10 g/</a:t>
            </a:r>
            <a:r>
              <a:rPr lang="en-US" sz="3200" b="1" dirty="0" err="1">
                <a:solidFill>
                  <a:srgbClr val="FF0000"/>
                </a:solidFill>
              </a:rPr>
              <a:t>dL</a:t>
            </a:r>
            <a:r>
              <a:rPr lang="en-US" sz="3200" b="1" dirty="0">
                <a:solidFill>
                  <a:srgbClr val="FF0000"/>
                </a:solidFill>
              </a:rPr>
              <a:t> and TSAT ≤20 percent and ferritin ≤200 </a:t>
            </a:r>
            <a:r>
              <a:rPr lang="en-US" sz="3200" b="1" dirty="0" err="1">
                <a:solidFill>
                  <a:srgbClr val="FF0000"/>
                </a:solidFill>
              </a:rPr>
              <a:t>ng</a:t>
            </a:r>
            <a:r>
              <a:rPr lang="en-US" sz="3200" b="1" dirty="0">
                <a:solidFill>
                  <a:srgbClr val="FF0000"/>
                </a:solidFill>
              </a:rPr>
              <a:t>/mL — Such patients are likely iron deficient and should be treated with IV iron. </a:t>
            </a:r>
          </a:p>
          <a:p>
            <a:pPr algn="l"/>
            <a:r>
              <a:rPr lang="en-US" sz="3200" b="1" dirty="0" smtClean="0">
                <a:solidFill>
                  <a:srgbClr val="00B050"/>
                </a:solidFill>
              </a:rPr>
              <a:t>Hemoglobin </a:t>
            </a:r>
            <a:r>
              <a:rPr lang="en-US" sz="3200" b="1" dirty="0">
                <a:solidFill>
                  <a:srgbClr val="00B050"/>
                </a:solidFill>
              </a:rPr>
              <a:t>≥10 g/</a:t>
            </a:r>
            <a:r>
              <a:rPr lang="en-US" sz="3200" b="1" dirty="0" err="1">
                <a:solidFill>
                  <a:srgbClr val="00B050"/>
                </a:solidFill>
              </a:rPr>
              <a:t>dL</a:t>
            </a:r>
            <a:r>
              <a:rPr lang="en-US" sz="3200" b="1" dirty="0">
                <a:solidFill>
                  <a:srgbClr val="00B050"/>
                </a:solidFill>
              </a:rPr>
              <a:t> and TSAT &gt;20 percent and ferritin &gt;200 </a:t>
            </a:r>
            <a:r>
              <a:rPr lang="en-US" sz="3200" b="1" dirty="0" err="1">
                <a:solidFill>
                  <a:srgbClr val="00B050"/>
                </a:solidFill>
              </a:rPr>
              <a:t>ng</a:t>
            </a:r>
            <a:r>
              <a:rPr lang="en-US" sz="3200" b="1" dirty="0">
                <a:solidFill>
                  <a:srgbClr val="00B050"/>
                </a:solidFill>
              </a:rPr>
              <a:t>/mL — Such patients are not treated with </a:t>
            </a:r>
            <a:r>
              <a:rPr lang="en-US" sz="3200" b="1" dirty="0" smtClean="0">
                <a:solidFill>
                  <a:srgbClr val="00B050"/>
                </a:solidFill>
              </a:rPr>
              <a:t>iron and continue </a:t>
            </a:r>
            <a:r>
              <a:rPr lang="en-US" sz="3200" b="1" dirty="0">
                <a:solidFill>
                  <a:srgbClr val="00B050"/>
                </a:solidFill>
              </a:rPr>
              <a:t>to be monitored closely. </a:t>
            </a:r>
            <a:endParaRPr lang="en-US" sz="3200" b="1" dirty="0" smtClean="0">
              <a:solidFill>
                <a:srgbClr val="00B050"/>
              </a:solidFill>
            </a:endParaRPr>
          </a:p>
          <a:p>
            <a:pPr algn="l"/>
            <a:r>
              <a:rPr lang="en-US" sz="3200" b="1" dirty="0" smtClean="0"/>
              <a:t>Although </a:t>
            </a:r>
            <a:r>
              <a:rPr lang="en-US" sz="3200" b="1" dirty="0"/>
              <a:t>patients may be considered anemic by World Health Organization (WHO) standards, they do not meet criteria for ESA therapy. </a:t>
            </a:r>
            <a:endParaRPr lang="fa-IR" sz="3200" b="1" dirty="0"/>
          </a:p>
        </p:txBody>
      </p:sp>
    </p:spTree>
    <p:extLst>
      <p:ext uri="{BB962C8B-B14F-4D97-AF65-F5344CB8AC3E}">
        <p14:creationId xmlns:p14="http://schemas.microsoft.com/office/powerpoint/2010/main" val="241297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580292" y="1151600"/>
            <a:ext cx="11342077" cy="2862322"/>
          </a:xfrm>
          <a:prstGeom prst="rect">
            <a:avLst/>
          </a:prstGeom>
        </p:spPr>
        <p:txBody>
          <a:bodyPr wrap="square">
            <a:spAutoFit/>
          </a:bodyPr>
          <a:lstStyle/>
          <a:p>
            <a:pPr algn="l"/>
            <a:r>
              <a:rPr lang="en-US" sz="3600" dirty="0" smtClean="0">
                <a:solidFill>
                  <a:srgbClr val="FF0000"/>
                </a:solidFill>
              </a:rPr>
              <a:t> </a:t>
            </a:r>
            <a:endParaRPr lang="en-US" sz="3600" dirty="0">
              <a:solidFill>
                <a:srgbClr val="FF0000"/>
              </a:solidFill>
            </a:endParaRPr>
          </a:p>
          <a:p>
            <a:pPr algn="l"/>
            <a:r>
              <a:rPr lang="en-US" sz="3600" dirty="0" smtClean="0">
                <a:solidFill>
                  <a:srgbClr val="FF0000"/>
                </a:solidFill>
              </a:rPr>
              <a:t>Low hemoglobin </a:t>
            </a:r>
            <a:r>
              <a:rPr lang="en-US" sz="3600" dirty="0">
                <a:solidFill>
                  <a:srgbClr val="FF0000"/>
                </a:solidFill>
              </a:rPr>
              <a:t>&lt;10 g/</a:t>
            </a:r>
            <a:r>
              <a:rPr lang="en-US" sz="3600" dirty="0" err="1">
                <a:solidFill>
                  <a:srgbClr val="FF0000"/>
                </a:solidFill>
              </a:rPr>
              <a:t>dL</a:t>
            </a:r>
            <a:r>
              <a:rPr lang="en-US" sz="3600" dirty="0">
                <a:solidFill>
                  <a:srgbClr val="FF0000"/>
                </a:solidFill>
              </a:rPr>
              <a:t> and TSAT &gt;30 </a:t>
            </a:r>
            <a:r>
              <a:rPr lang="en-US" sz="3600" dirty="0" smtClean="0">
                <a:solidFill>
                  <a:srgbClr val="FF0000"/>
                </a:solidFill>
              </a:rPr>
              <a:t>percent</a:t>
            </a:r>
          </a:p>
          <a:p>
            <a:pPr algn="l"/>
            <a:r>
              <a:rPr lang="en-US" sz="3600" dirty="0" smtClean="0">
                <a:solidFill>
                  <a:srgbClr val="FF0000"/>
                </a:solidFill>
              </a:rPr>
              <a:t> </a:t>
            </a:r>
            <a:r>
              <a:rPr lang="en-US" sz="3600" dirty="0"/>
              <a:t>— </a:t>
            </a:r>
            <a:r>
              <a:rPr lang="en-US" sz="3600" b="1" u="sng" dirty="0"/>
              <a:t>Such patients are usually started on an ESA</a:t>
            </a:r>
            <a:r>
              <a:rPr lang="en-US" sz="3600" u="sng" dirty="0"/>
              <a:t>, </a:t>
            </a:r>
            <a:endParaRPr lang="en-US" sz="3600" u="sng" dirty="0" smtClean="0"/>
          </a:p>
          <a:p>
            <a:pPr algn="l"/>
            <a:r>
              <a:rPr lang="en-US" sz="3600" dirty="0" smtClean="0">
                <a:solidFill>
                  <a:srgbClr val="FF0000"/>
                </a:solidFill>
              </a:rPr>
              <a:t>ESAs </a:t>
            </a:r>
            <a:r>
              <a:rPr lang="en-US" sz="3600" dirty="0">
                <a:solidFill>
                  <a:srgbClr val="FF0000"/>
                </a:solidFill>
              </a:rPr>
              <a:t>have been associated with an increased risk of stroke and death due to malignancy. </a:t>
            </a:r>
            <a:endParaRPr lang="fa-IR" sz="3600" dirty="0">
              <a:solidFill>
                <a:srgbClr val="FF0000"/>
              </a:solidFill>
            </a:endParaRPr>
          </a:p>
        </p:txBody>
      </p:sp>
    </p:spTree>
    <p:extLst>
      <p:ext uri="{BB962C8B-B14F-4D97-AF65-F5344CB8AC3E}">
        <p14:creationId xmlns:p14="http://schemas.microsoft.com/office/powerpoint/2010/main" val="334361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0000"/>
                </a:solidFill>
              </a:rPr>
              <a:t>TREATMENT, Erythropoiesis-stimulating </a:t>
            </a:r>
            <a:r>
              <a:rPr lang="en-US" sz="3600" dirty="0">
                <a:solidFill>
                  <a:srgbClr val="FF0000"/>
                </a:solidFill>
              </a:rPr>
              <a:t>agents</a:t>
            </a:r>
            <a:r>
              <a:rPr lang="en-US" dirty="0"/>
              <a:t/>
            </a:r>
            <a:br>
              <a:rPr lang="en-US" dirty="0"/>
            </a:br>
            <a:endParaRPr lang="en-US" dirty="0">
              <a:solidFill>
                <a:srgbClr val="FF0000"/>
              </a:solidFill>
            </a:endParaRPr>
          </a:p>
        </p:txBody>
      </p:sp>
      <p:sp>
        <p:nvSpPr>
          <p:cNvPr id="3" name="Rectangle 2"/>
          <p:cNvSpPr/>
          <p:nvPr/>
        </p:nvSpPr>
        <p:spPr>
          <a:xfrm>
            <a:off x="618392" y="1027906"/>
            <a:ext cx="10955216" cy="4524315"/>
          </a:xfrm>
          <a:prstGeom prst="rect">
            <a:avLst/>
          </a:prstGeom>
        </p:spPr>
        <p:txBody>
          <a:bodyPr wrap="square">
            <a:spAutoFit/>
          </a:bodyPr>
          <a:lstStyle/>
          <a:p>
            <a:pPr algn="l"/>
            <a:r>
              <a:rPr lang="en-US" sz="3200" b="1" dirty="0" smtClean="0"/>
              <a:t>Indications </a:t>
            </a:r>
            <a:r>
              <a:rPr lang="en-US" sz="3200" b="1" dirty="0"/>
              <a:t>and contraindications </a:t>
            </a:r>
            <a:r>
              <a:rPr lang="en-US" sz="3200" dirty="0"/>
              <a:t>— We </a:t>
            </a:r>
            <a:r>
              <a:rPr lang="en-US" sz="3200" b="1" dirty="0"/>
              <a:t>administer erythropoiesis-stimulating agents (ESAs) to most hemodialysis patients who have a hemoglobin (</a:t>
            </a:r>
            <a:r>
              <a:rPr lang="en-US" sz="3200" b="1" dirty="0" err="1"/>
              <a:t>Hb</a:t>
            </a:r>
            <a:r>
              <a:rPr lang="en-US" sz="3200" b="1" dirty="0"/>
              <a:t>) &lt;10 g/</a:t>
            </a:r>
            <a:r>
              <a:rPr lang="en-US" sz="3200" b="1" dirty="0" err="1"/>
              <a:t>dL</a:t>
            </a:r>
            <a:r>
              <a:rPr lang="en-US" sz="3200" b="1" dirty="0"/>
              <a:t> and are not iron deficient (or no longer iron deficient). </a:t>
            </a:r>
            <a:endParaRPr lang="en-US" sz="3200" b="1" dirty="0" smtClean="0"/>
          </a:p>
          <a:p>
            <a:pPr algn="l"/>
            <a:r>
              <a:rPr lang="en-US" sz="3200" u="sng" dirty="0" smtClean="0">
                <a:solidFill>
                  <a:srgbClr val="0070C0"/>
                </a:solidFill>
              </a:rPr>
              <a:t>ESAs </a:t>
            </a:r>
            <a:r>
              <a:rPr lang="en-US" sz="3200" u="sng" dirty="0">
                <a:solidFill>
                  <a:srgbClr val="0070C0"/>
                </a:solidFill>
              </a:rPr>
              <a:t>are effective in treating anemia. Among hemodialysis patients with severe anemia, ESAs reduce the need for transfusion [8,9] and improve quality-of-life symptoms, exercise tolerance, and left ventricular hypertrophy, which has been associated with mortality </a:t>
            </a:r>
            <a:r>
              <a:rPr lang="en-US" sz="3200" dirty="0"/>
              <a:t>[10-15</a:t>
            </a:r>
            <a:r>
              <a:rPr lang="en-US" sz="3200" dirty="0" smtClean="0"/>
              <a:t>].</a:t>
            </a:r>
            <a:endParaRPr lang="en-US" sz="3200" dirty="0"/>
          </a:p>
        </p:txBody>
      </p:sp>
    </p:spTree>
    <p:extLst>
      <p:ext uri="{BB962C8B-B14F-4D97-AF65-F5344CB8AC3E}">
        <p14:creationId xmlns:p14="http://schemas.microsoft.com/office/powerpoint/2010/main" val="9010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539261" y="1418492"/>
            <a:ext cx="11007969" cy="4031873"/>
          </a:xfrm>
          <a:prstGeom prst="rect">
            <a:avLst/>
          </a:prstGeom>
        </p:spPr>
        <p:txBody>
          <a:bodyPr wrap="square">
            <a:spAutoFit/>
          </a:bodyPr>
          <a:lstStyle/>
          <a:p>
            <a:pPr algn="l" rtl="0"/>
            <a:r>
              <a:rPr lang="en-US" sz="3200" b="1" u="sng" dirty="0"/>
              <a:t>Important exceptions are patients with </a:t>
            </a:r>
            <a:r>
              <a:rPr lang="en-US" sz="3200" b="1" u="sng" dirty="0">
                <a:solidFill>
                  <a:srgbClr val="00B050"/>
                </a:solidFill>
              </a:rPr>
              <a:t>malignancy</a:t>
            </a:r>
            <a:r>
              <a:rPr lang="en-US" sz="3200" b="1" u="sng" dirty="0"/>
              <a:t>, particularly those in whom cure is anticipated or who have had a stroke, since such patients may be at higher risk for adverse effects from ESAs</a:t>
            </a:r>
            <a:r>
              <a:rPr lang="en-US" sz="3200" b="1" dirty="0"/>
              <a:t> [7]. </a:t>
            </a:r>
            <a:endParaRPr lang="en-US" sz="3200" b="1" dirty="0" smtClean="0"/>
          </a:p>
          <a:p>
            <a:pPr algn="l" rtl="0"/>
            <a:r>
              <a:rPr lang="en-US" sz="3200" b="1" dirty="0" smtClean="0"/>
              <a:t>The </a:t>
            </a:r>
            <a:r>
              <a:rPr lang="en-US" sz="3200" b="1" dirty="0"/>
              <a:t>treatment of such patients should be individualized after careful consideration and discussion of the possible risks and benefits of ESA therapy. </a:t>
            </a:r>
          </a:p>
          <a:p>
            <a:pPr algn="l" rtl="0"/>
            <a:r>
              <a:rPr lang="en-US" sz="3200" b="1" dirty="0"/>
              <a:t>The optimal target </a:t>
            </a:r>
            <a:r>
              <a:rPr lang="en-US" sz="3200" b="1" dirty="0" err="1"/>
              <a:t>Hb</a:t>
            </a:r>
            <a:r>
              <a:rPr lang="en-US" sz="3200" b="1" dirty="0"/>
              <a:t> for ESA dosing is not known. </a:t>
            </a:r>
          </a:p>
        </p:txBody>
      </p:sp>
    </p:spTree>
    <p:extLst>
      <p:ext uri="{BB962C8B-B14F-4D97-AF65-F5344CB8AC3E}">
        <p14:creationId xmlns:p14="http://schemas.microsoft.com/office/powerpoint/2010/main" val="173977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955" y="1064017"/>
            <a:ext cx="11652739" cy="4647426"/>
          </a:xfrm>
          <a:prstGeom prst="rect">
            <a:avLst/>
          </a:prstGeom>
        </p:spPr>
        <p:txBody>
          <a:bodyPr wrap="square">
            <a:spAutoFit/>
          </a:bodyPr>
          <a:lstStyle/>
          <a:p>
            <a:pPr algn="l" rtl="0"/>
            <a:r>
              <a:rPr lang="en-US" sz="4000" b="1" dirty="0" smtClean="0">
                <a:solidFill>
                  <a:srgbClr val="C00000"/>
                </a:solidFill>
              </a:rPr>
              <a:t>Dosing </a:t>
            </a:r>
            <a:r>
              <a:rPr lang="en-US" sz="3200" dirty="0" smtClean="0">
                <a:solidFill>
                  <a:srgbClr val="C00000"/>
                </a:solidFill>
              </a:rPr>
              <a:t>—</a:t>
            </a:r>
            <a:r>
              <a:rPr lang="en-US" sz="3200" dirty="0" smtClean="0"/>
              <a:t> </a:t>
            </a:r>
            <a:r>
              <a:rPr lang="en-US" sz="3200" b="1" dirty="0"/>
              <a:t>In most patients, we initiate treatment with </a:t>
            </a:r>
            <a:r>
              <a:rPr lang="en-US" sz="3200" b="1" dirty="0" err="1"/>
              <a:t>epoetin</a:t>
            </a:r>
            <a:r>
              <a:rPr lang="en-US" sz="3200" b="1" dirty="0"/>
              <a:t> at approximately 50 units/kg three times per week. This is a relatively low starting dose; among patients with severe or symptomatic anemia, we may use a higher starting dose of 100 units/kg three times per week. </a:t>
            </a:r>
            <a:endParaRPr lang="en-US" sz="3200" b="1" dirty="0" smtClean="0"/>
          </a:p>
          <a:p>
            <a:pPr algn="l" rtl="0"/>
            <a:r>
              <a:rPr lang="en-US" sz="3200" dirty="0" smtClean="0">
                <a:solidFill>
                  <a:srgbClr val="C00000"/>
                </a:solidFill>
              </a:rPr>
              <a:t>The </a:t>
            </a:r>
            <a:r>
              <a:rPr lang="en-US" sz="3200" dirty="0">
                <a:solidFill>
                  <a:srgbClr val="C00000"/>
                </a:solidFill>
              </a:rPr>
              <a:t>US Food and Drug Administration (FDA)-recommended starting dose is 50 to 100 units/kg three times per week for both intravenous (IV) and subcutaneous administration. </a:t>
            </a:r>
            <a:endParaRPr lang="en-US" sz="3200" dirty="0" smtClean="0">
              <a:solidFill>
                <a:srgbClr val="C00000"/>
              </a:solidFill>
            </a:endParaRPr>
          </a:p>
          <a:p>
            <a:pPr algn="l" rtl="0"/>
            <a:endParaRPr lang="en-US" sz="3200" dirty="0"/>
          </a:p>
        </p:txBody>
      </p:sp>
    </p:spTree>
    <p:extLst>
      <p:ext uri="{BB962C8B-B14F-4D97-AF65-F5344CB8AC3E}">
        <p14:creationId xmlns:p14="http://schemas.microsoft.com/office/powerpoint/2010/main" val="275515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316522" y="1027906"/>
            <a:ext cx="11875478" cy="3539430"/>
          </a:xfrm>
          <a:prstGeom prst="rect">
            <a:avLst/>
          </a:prstGeom>
        </p:spPr>
        <p:txBody>
          <a:bodyPr wrap="square">
            <a:spAutoFit/>
          </a:bodyPr>
          <a:lstStyle/>
          <a:p>
            <a:pPr algn="l"/>
            <a:r>
              <a:rPr lang="en-US" sz="3200" dirty="0"/>
              <a:t>Other ESAs used for treatment of anemia in hemodialysis patients include </a:t>
            </a:r>
            <a:r>
              <a:rPr lang="en-US" sz="3200" dirty="0" err="1"/>
              <a:t>darbepoetin</a:t>
            </a:r>
            <a:r>
              <a:rPr lang="en-US" sz="3200" dirty="0"/>
              <a:t>, with US FDA-recommended starting doses of 0.45 mcg/kg every week or 0.75 mcg/kg every two weeks, </a:t>
            </a:r>
          </a:p>
          <a:p>
            <a:pPr algn="l"/>
            <a:r>
              <a:rPr lang="en-US" sz="3200" b="1" u="sng" dirty="0" smtClean="0">
                <a:solidFill>
                  <a:srgbClr val="0070C0"/>
                </a:solidFill>
              </a:rPr>
              <a:t>We </a:t>
            </a:r>
            <a:r>
              <a:rPr lang="en-US" sz="3200" b="1" u="sng" dirty="0">
                <a:solidFill>
                  <a:srgbClr val="0070C0"/>
                </a:solidFill>
              </a:rPr>
              <a:t>titrate the dose upwards as necessary to achieve the target </a:t>
            </a:r>
            <a:r>
              <a:rPr lang="en-US" sz="3200" b="1" u="sng" dirty="0" err="1">
                <a:solidFill>
                  <a:srgbClr val="0070C0"/>
                </a:solidFill>
              </a:rPr>
              <a:t>Hb</a:t>
            </a:r>
            <a:r>
              <a:rPr lang="en-US" sz="3200" b="1" u="sng" dirty="0">
                <a:solidFill>
                  <a:srgbClr val="0070C0"/>
                </a:solidFill>
              </a:rPr>
              <a:t> </a:t>
            </a:r>
            <a:r>
              <a:rPr lang="en-US" sz="3200" b="1" u="sng" dirty="0" smtClean="0">
                <a:solidFill>
                  <a:srgbClr val="0070C0"/>
                </a:solidFill>
              </a:rPr>
              <a:t>level. </a:t>
            </a:r>
            <a:r>
              <a:rPr lang="en-US" sz="3200" b="1" u="sng" dirty="0">
                <a:solidFill>
                  <a:srgbClr val="0070C0"/>
                </a:solidFill>
              </a:rPr>
              <a:t>The dose of ESA required to reach target </a:t>
            </a:r>
            <a:r>
              <a:rPr lang="en-US" sz="3200" b="1" u="sng" dirty="0" err="1">
                <a:solidFill>
                  <a:srgbClr val="0070C0"/>
                </a:solidFill>
              </a:rPr>
              <a:t>Hb</a:t>
            </a:r>
            <a:r>
              <a:rPr lang="en-US" sz="3200" b="1" u="sng" dirty="0">
                <a:solidFill>
                  <a:srgbClr val="0070C0"/>
                </a:solidFill>
              </a:rPr>
              <a:t> varies widely among hemodialysis patients </a:t>
            </a:r>
            <a:r>
              <a:rPr lang="en-US" sz="3200" b="1" u="sng" dirty="0" smtClean="0">
                <a:solidFill>
                  <a:srgbClr val="0070C0"/>
                </a:solidFill>
              </a:rPr>
              <a:t>.Generally</a:t>
            </a:r>
            <a:r>
              <a:rPr lang="en-US" sz="3200" b="1" u="sng" dirty="0">
                <a:solidFill>
                  <a:srgbClr val="0070C0"/>
                </a:solidFill>
              </a:rPr>
              <a:t>, the dose is adjusted monthly in response to the </a:t>
            </a:r>
            <a:r>
              <a:rPr lang="en-US" sz="3200" b="1" u="sng" dirty="0" err="1">
                <a:solidFill>
                  <a:srgbClr val="0070C0"/>
                </a:solidFill>
              </a:rPr>
              <a:t>Hb</a:t>
            </a:r>
            <a:r>
              <a:rPr lang="en-US" sz="3200" b="1" u="sng" dirty="0">
                <a:solidFill>
                  <a:srgbClr val="0070C0"/>
                </a:solidFill>
              </a:rPr>
              <a:t>. </a:t>
            </a:r>
            <a:endParaRPr lang="fa-IR" sz="3200" b="1" u="sng" dirty="0">
              <a:solidFill>
                <a:srgbClr val="0070C0"/>
              </a:solidFill>
            </a:endParaRPr>
          </a:p>
        </p:txBody>
      </p:sp>
    </p:spTree>
    <p:extLst>
      <p:ext uri="{BB962C8B-B14F-4D97-AF65-F5344CB8AC3E}">
        <p14:creationId xmlns:p14="http://schemas.microsoft.com/office/powerpoint/2010/main" val="297861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117231" y="1219201"/>
            <a:ext cx="11734800" cy="4524315"/>
          </a:xfrm>
          <a:prstGeom prst="rect">
            <a:avLst/>
          </a:prstGeom>
        </p:spPr>
        <p:txBody>
          <a:bodyPr wrap="square">
            <a:spAutoFit/>
          </a:bodyPr>
          <a:lstStyle/>
          <a:p>
            <a:pPr algn="l" rtl="0"/>
            <a:r>
              <a:rPr lang="en-US" sz="3200" dirty="0">
                <a:solidFill>
                  <a:srgbClr val="C00000"/>
                </a:solidFill>
              </a:rPr>
              <a:t>The </a:t>
            </a:r>
            <a:r>
              <a:rPr lang="en-US" sz="3200" dirty="0" err="1">
                <a:solidFill>
                  <a:srgbClr val="C00000"/>
                </a:solidFill>
              </a:rPr>
              <a:t>Hb</a:t>
            </a:r>
            <a:r>
              <a:rPr lang="en-US" sz="3200" dirty="0">
                <a:solidFill>
                  <a:srgbClr val="C00000"/>
                </a:solidFill>
              </a:rPr>
              <a:t> increase should generally be in the range of 1 to 2 g/</a:t>
            </a:r>
            <a:r>
              <a:rPr lang="en-US" sz="3200" dirty="0" err="1">
                <a:solidFill>
                  <a:srgbClr val="C00000"/>
                </a:solidFill>
              </a:rPr>
              <a:t>dL</a:t>
            </a:r>
            <a:r>
              <a:rPr lang="en-US" sz="3200" dirty="0">
                <a:solidFill>
                  <a:srgbClr val="C00000"/>
                </a:solidFill>
              </a:rPr>
              <a:t> per month</a:t>
            </a:r>
            <a:r>
              <a:rPr lang="en-US" sz="3200" dirty="0"/>
              <a:t>. </a:t>
            </a:r>
            <a:r>
              <a:rPr lang="en-US" sz="3200" b="1" dirty="0"/>
              <a:t>The dose of ESA should be reduced in patients whose </a:t>
            </a:r>
            <a:r>
              <a:rPr lang="en-US" sz="3200" b="1" dirty="0" err="1"/>
              <a:t>Hb</a:t>
            </a:r>
            <a:r>
              <a:rPr lang="en-US" sz="3200" b="1" dirty="0"/>
              <a:t> rises above this threshold increase</a:t>
            </a:r>
            <a:r>
              <a:rPr lang="en-US" sz="3200" dirty="0"/>
              <a:t>. </a:t>
            </a:r>
            <a:r>
              <a:rPr lang="en-US" sz="3200" b="1" dirty="0"/>
              <a:t>Among those with an </a:t>
            </a:r>
            <a:r>
              <a:rPr lang="en-US" sz="3200" b="1" dirty="0" err="1"/>
              <a:t>Hb</a:t>
            </a:r>
            <a:r>
              <a:rPr lang="en-US" sz="3200" b="1" dirty="0"/>
              <a:t> increase greater than 2.5 to 3 g/</a:t>
            </a:r>
            <a:r>
              <a:rPr lang="en-US" sz="3200" b="1" dirty="0" err="1"/>
              <a:t>dL</a:t>
            </a:r>
            <a:r>
              <a:rPr lang="en-US" sz="3200" b="1" dirty="0"/>
              <a:t> per month, the ESA dose should be held or reduced by at least 50 percent. </a:t>
            </a:r>
            <a:r>
              <a:rPr lang="en-US" sz="3200" u="sng" dirty="0"/>
              <a:t>While some clinicians reduce the ESA dose (as is recommended in the KDIGO anemia guidelines [7]), holding the ESA completely may reduce the number of times that the </a:t>
            </a:r>
            <a:r>
              <a:rPr lang="en-US" sz="3200" u="sng" dirty="0" err="1"/>
              <a:t>Hb</a:t>
            </a:r>
            <a:r>
              <a:rPr lang="en-US" sz="3200" u="sng" dirty="0"/>
              <a:t> exceeds target and decrease the ESA used per dialysis session.</a:t>
            </a:r>
            <a:endParaRPr lang="fa-IR" sz="3200" u="sng" dirty="0"/>
          </a:p>
        </p:txBody>
      </p:sp>
    </p:spTree>
    <p:extLst>
      <p:ext uri="{BB962C8B-B14F-4D97-AF65-F5344CB8AC3E}">
        <p14:creationId xmlns:p14="http://schemas.microsoft.com/office/powerpoint/2010/main" val="239720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1148862" y="1147762"/>
            <a:ext cx="10445261" cy="4562475"/>
          </a:xfrm>
          <a:prstGeom prst="rect">
            <a:avLst/>
          </a:prstGeom>
        </p:spPr>
      </p:pic>
    </p:spTree>
    <p:extLst>
      <p:ext uri="{BB962C8B-B14F-4D97-AF65-F5344CB8AC3E}">
        <p14:creationId xmlns:p14="http://schemas.microsoft.com/office/powerpoint/2010/main" val="362855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941"/>
            <a:ext cx="10515600" cy="713398"/>
          </a:xfrm>
        </p:spPr>
        <p:txBody>
          <a:bodyPr/>
          <a:lstStyle/>
          <a:p>
            <a:pPr algn="ctr"/>
            <a:r>
              <a:rPr lang="en-US" dirty="0">
                <a:solidFill>
                  <a:srgbClr val="FF0000"/>
                </a:solidFill>
              </a:rPr>
              <a:t>Route of administration </a:t>
            </a:r>
            <a:endParaRPr lang="fa-IR" dirty="0">
              <a:solidFill>
                <a:srgbClr val="FF0000"/>
              </a:solidFill>
            </a:endParaRPr>
          </a:p>
        </p:txBody>
      </p:sp>
      <p:sp>
        <p:nvSpPr>
          <p:cNvPr id="3" name="Rectangle 2"/>
          <p:cNvSpPr/>
          <p:nvPr/>
        </p:nvSpPr>
        <p:spPr>
          <a:xfrm>
            <a:off x="0" y="949569"/>
            <a:ext cx="11828583" cy="5509200"/>
          </a:xfrm>
          <a:prstGeom prst="rect">
            <a:avLst/>
          </a:prstGeom>
        </p:spPr>
        <p:txBody>
          <a:bodyPr wrap="square">
            <a:spAutoFit/>
          </a:bodyPr>
          <a:lstStyle/>
          <a:p>
            <a:pPr algn="l"/>
            <a:r>
              <a:rPr lang="en-US" sz="3200" dirty="0" smtClean="0">
                <a:solidFill>
                  <a:srgbClr val="0070C0"/>
                </a:solidFill>
              </a:rPr>
              <a:t>Either </a:t>
            </a:r>
            <a:r>
              <a:rPr lang="en-US" sz="3200" dirty="0">
                <a:solidFill>
                  <a:srgbClr val="0070C0"/>
                </a:solidFill>
              </a:rPr>
              <a:t>IV or subcutaneous ESA administration may be used</a:t>
            </a:r>
            <a:r>
              <a:rPr lang="en-US" sz="3200" dirty="0"/>
              <a:t>. Several studies have shown that the </a:t>
            </a:r>
            <a:r>
              <a:rPr lang="en-US" sz="3200" b="1" dirty="0"/>
              <a:t>subcutaneous dose of ESA required to achieve a target </a:t>
            </a:r>
            <a:r>
              <a:rPr lang="en-US" sz="3200" b="1" dirty="0" err="1"/>
              <a:t>Hb</a:t>
            </a:r>
            <a:r>
              <a:rPr lang="en-US" sz="3200" b="1" dirty="0"/>
              <a:t> is approximately 30 percent less than that required with IV </a:t>
            </a:r>
            <a:r>
              <a:rPr lang="en-US" sz="3200" b="1" dirty="0" smtClean="0"/>
              <a:t>administration.</a:t>
            </a:r>
            <a:r>
              <a:rPr lang="en-US" sz="3200" dirty="0" smtClean="0"/>
              <a:t> </a:t>
            </a:r>
          </a:p>
          <a:p>
            <a:pPr algn="l"/>
            <a:r>
              <a:rPr lang="en-US" sz="3200" b="1" u="sng" dirty="0" smtClean="0"/>
              <a:t>This </a:t>
            </a:r>
            <a:r>
              <a:rPr lang="en-US" sz="3200" b="1" u="sng" dirty="0"/>
              <a:t>was best shown in one of the largest prospective studies, in which 208 hemodialysis patients were randomly assigned to either subcutaneous or IV </a:t>
            </a:r>
            <a:r>
              <a:rPr lang="en-US" sz="3200" b="1" u="sng" dirty="0" err="1" smtClean="0"/>
              <a:t>epoetin</a:t>
            </a:r>
            <a:r>
              <a:rPr lang="en-US" sz="3200" b="1" u="sng" dirty="0" smtClean="0"/>
              <a:t>. </a:t>
            </a:r>
            <a:r>
              <a:rPr lang="en-US" sz="3200" b="1" u="sng" dirty="0"/>
              <a:t>At 26 weeks, the average subcutaneous </a:t>
            </a:r>
            <a:r>
              <a:rPr lang="en-US" sz="3200" b="1" u="sng" dirty="0" err="1"/>
              <a:t>epoetin</a:t>
            </a:r>
            <a:r>
              <a:rPr lang="en-US" sz="3200" b="1" u="sng" dirty="0"/>
              <a:t> to achieve target </a:t>
            </a:r>
            <a:r>
              <a:rPr lang="en-US" sz="3200" b="1" u="sng" dirty="0" err="1"/>
              <a:t>Hb</a:t>
            </a:r>
            <a:r>
              <a:rPr lang="en-US" sz="3200" b="1" u="sng" dirty="0"/>
              <a:t> levels was lower than the IV dose (95 versus 140 units/kg per week). </a:t>
            </a:r>
            <a:r>
              <a:rPr lang="en-US" sz="3200" dirty="0"/>
              <a:t>This is an important consideration since higher ESA doses (independent of </a:t>
            </a:r>
            <a:r>
              <a:rPr lang="en-US" sz="3200" dirty="0" err="1"/>
              <a:t>Hb</a:t>
            </a:r>
            <a:r>
              <a:rPr lang="en-US" sz="3200" dirty="0"/>
              <a:t>) may be associated with worse cardiovascular outcomes. </a:t>
            </a:r>
            <a:endParaRPr lang="fa-IR" sz="3200" dirty="0"/>
          </a:p>
        </p:txBody>
      </p:sp>
    </p:spTree>
    <p:extLst>
      <p:ext uri="{BB962C8B-B14F-4D97-AF65-F5344CB8AC3E}">
        <p14:creationId xmlns:p14="http://schemas.microsoft.com/office/powerpoint/2010/main" val="3296601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568569" y="1184592"/>
            <a:ext cx="11054861" cy="4031873"/>
          </a:xfrm>
          <a:prstGeom prst="rect">
            <a:avLst/>
          </a:prstGeom>
        </p:spPr>
        <p:txBody>
          <a:bodyPr wrap="square">
            <a:spAutoFit/>
          </a:bodyPr>
          <a:lstStyle/>
          <a:p>
            <a:pPr algn="l" rtl="0"/>
            <a:r>
              <a:rPr lang="en-US" sz="3200" u="sng" dirty="0">
                <a:solidFill>
                  <a:srgbClr val="C00000"/>
                </a:solidFill>
              </a:rPr>
              <a:t>A retrospective study of over 62,000 hemodialysis patients </a:t>
            </a:r>
            <a:r>
              <a:rPr lang="en-US" sz="3200" u="sng" dirty="0"/>
              <a:t>confirmed that </a:t>
            </a:r>
            <a:r>
              <a:rPr lang="en-US" sz="3200" u="sng" dirty="0">
                <a:solidFill>
                  <a:srgbClr val="C00000"/>
                </a:solidFill>
              </a:rPr>
              <a:t>equivalent </a:t>
            </a:r>
            <a:r>
              <a:rPr lang="en-US" sz="3200" u="sng" dirty="0" err="1">
                <a:solidFill>
                  <a:srgbClr val="C00000"/>
                </a:solidFill>
              </a:rPr>
              <a:t>Hb</a:t>
            </a:r>
            <a:r>
              <a:rPr lang="en-US" sz="3200" u="sng" dirty="0">
                <a:solidFill>
                  <a:srgbClr val="C00000"/>
                </a:solidFill>
              </a:rPr>
              <a:t> levels were obtained with 25 percent less </a:t>
            </a:r>
            <a:r>
              <a:rPr lang="en-US" sz="3200" u="sng" dirty="0" err="1">
                <a:solidFill>
                  <a:srgbClr val="C00000"/>
                </a:solidFill>
              </a:rPr>
              <a:t>epoetin</a:t>
            </a:r>
            <a:r>
              <a:rPr lang="en-US" sz="3200" u="sng" dirty="0">
                <a:solidFill>
                  <a:srgbClr val="C00000"/>
                </a:solidFill>
              </a:rPr>
              <a:t> administered subcutaneously compared with IV </a:t>
            </a:r>
            <a:r>
              <a:rPr lang="en-US" sz="3200" dirty="0"/>
              <a:t>administration but also found that the </a:t>
            </a:r>
            <a:r>
              <a:rPr lang="en-US" sz="3200" b="1" u="sng" dirty="0"/>
              <a:t>composite adverse event outcomes of death and/or hospitalization for cardiovascular complications (heart failure, acute myocardial infarction, or stroke) were more common in IV </a:t>
            </a:r>
            <a:r>
              <a:rPr lang="en-US" sz="3200" b="1" u="sng" dirty="0" err="1"/>
              <a:t>epoetin</a:t>
            </a:r>
            <a:r>
              <a:rPr lang="en-US" sz="3200" b="1" u="sng" dirty="0"/>
              <a:t>-treated patients, perhaps due to the higher </a:t>
            </a:r>
            <a:r>
              <a:rPr lang="en-US" sz="3200" b="1" u="sng" dirty="0" err="1"/>
              <a:t>epoetin</a:t>
            </a:r>
            <a:r>
              <a:rPr lang="en-US" sz="3200" b="1" u="sng" dirty="0"/>
              <a:t> dose [25].</a:t>
            </a:r>
            <a:endParaRPr lang="fa-IR" sz="3200" b="1" u="sng" dirty="0"/>
          </a:p>
        </p:txBody>
      </p:sp>
    </p:spTree>
    <p:extLst>
      <p:ext uri="{BB962C8B-B14F-4D97-AF65-F5344CB8AC3E}">
        <p14:creationId xmlns:p14="http://schemas.microsoft.com/office/powerpoint/2010/main" val="12849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199292" y="691387"/>
            <a:ext cx="11875477" cy="5509200"/>
          </a:xfrm>
          <a:prstGeom prst="rect">
            <a:avLst/>
          </a:prstGeom>
        </p:spPr>
        <p:txBody>
          <a:bodyPr wrap="square">
            <a:spAutoFit/>
          </a:bodyPr>
          <a:lstStyle/>
          <a:p>
            <a:pPr algn="l"/>
            <a:r>
              <a:rPr lang="en-US" sz="3200" u="sng" dirty="0"/>
              <a:t>However, IV administration is often favored for hemodialysis patients because subcutaneous administration is associated with significantly greater discomfort and IV access is available for the dialysis treatment</a:t>
            </a:r>
            <a:r>
              <a:rPr lang="en-US" sz="3200" dirty="0"/>
              <a:t>. </a:t>
            </a:r>
            <a:r>
              <a:rPr lang="en-US" sz="3200" b="1" dirty="0"/>
              <a:t>In the United States, over 90 percent of hemodialysis patients received ESAs intravenously in a report published in 2004 [26</a:t>
            </a:r>
            <a:r>
              <a:rPr lang="en-US" sz="3200" dirty="0"/>
              <a:t>]. Subcutaneous administration used to be more commonly used outside the United States. However, a reduction in use of subcutaneous ESAs followed an outbreak of </a:t>
            </a:r>
            <a:r>
              <a:rPr lang="en-US" sz="3200" dirty="0">
                <a:solidFill>
                  <a:srgbClr val="C00000"/>
                </a:solidFill>
              </a:rPr>
              <a:t>pure red cell aplasia </a:t>
            </a:r>
            <a:r>
              <a:rPr lang="en-US" sz="3200" dirty="0"/>
              <a:t>attributed to subcutaneous use of a particular ESA formulation that was not available in the US [27-30]. In the report cited above, IV administration was the major route in 11 of 12 countries [26]. </a:t>
            </a:r>
            <a:endParaRPr lang="fa-IR" sz="3200" dirty="0"/>
          </a:p>
        </p:txBody>
      </p:sp>
    </p:spTree>
    <p:extLst>
      <p:ext uri="{BB962C8B-B14F-4D97-AF65-F5344CB8AC3E}">
        <p14:creationId xmlns:p14="http://schemas.microsoft.com/office/powerpoint/2010/main" val="408388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495"/>
            <a:ext cx="10515600" cy="689952"/>
          </a:xfrm>
        </p:spPr>
        <p:txBody>
          <a:bodyPr>
            <a:normAutofit fontScale="90000"/>
          </a:bodyPr>
          <a:lstStyle/>
          <a:p>
            <a:pPr algn="ctr"/>
            <a:r>
              <a:rPr lang="en-US" dirty="0" smtClean="0">
                <a:solidFill>
                  <a:srgbClr val="C00000"/>
                </a:solidFill>
              </a:rPr>
              <a:t>EPO ALFA, BETA, OMEGA AND DELTA</a:t>
            </a:r>
            <a:endParaRPr lang="fa-IR" dirty="0">
              <a:solidFill>
                <a:srgbClr val="C00000"/>
              </a:solidFill>
            </a:endParaRPr>
          </a:p>
        </p:txBody>
      </p:sp>
      <p:sp>
        <p:nvSpPr>
          <p:cNvPr id="3" name="Rectangle 2"/>
          <p:cNvSpPr/>
          <p:nvPr/>
        </p:nvSpPr>
        <p:spPr>
          <a:xfrm>
            <a:off x="316523" y="594152"/>
            <a:ext cx="11875477" cy="6555641"/>
          </a:xfrm>
          <a:prstGeom prst="rect">
            <a:avLst/>
          </a:prstGeom>
        </p:spPr>
        <p:txBody>
          <a:bodyPr wrap="square">
            <a:spAutoFit/>
          </a:bodyPr>
          <a:lstStyle/>
          <a:p>
            <a:pPr algn="l" rtl="0"/>
            <a:r>
              <a:rPr lang="en-US" sz="2800" dirty="0">
                <a:solidFill>
                  <a:srgbClr val="0070C0"/>
                </a:solidFill>
                <a:latin typeface="BlinkMacSystemFont"/>
              </a:rPr>
              <a:t>Endogenous erythropoietin (EPO) consists of a central polypeptide core covered by post-</a:t>
            </a:r>
            <a:r>
              <a:rPr lang="en-US" sz="2800" dirty="0" err="1">
                <a:solidFill>
                  <a:srgbClr val="0070C0"/>
                </a:solidFill>
                <a:latin typeface="BlinkMacSystemFont"/>
              </a:rPr>
              <a:t>translationally</a:t>
            </a:r>
            <a:r>
              <a:rPr lang="en-US" sz="2800" dirty="0">
                <a:solidFill>
                  <a:srgbClr val="0070C0"/>
                </a:solidFill>
                <a:latin typeface="BlinkMacSystemFont"/>
              </a:rPr>
              <a:t> linked carbohydrates. </a:t>
            </a:r>
            <a:endParaRPr lang="en-US" sz="2800" dirty="0" smtClean="0">
              <a:solidFill>
                <a:srgbClr val="0070C0"/>
              </a:solidFill>
              <a:latin typeface="BlinkMacSystemFont"/>
            </a:endParaRPr>
          </a:p>
          <a:p>
            <a:pPr algn="l" rtl="0"/>
            <a:r>
              <a:rPr lang="en-US" sz="2800" u="sng" dirty="0" smtClean="0">
                <a:solidFill>
                  <a:srgbClr val="212121"/>
                </a:solidFill>
                <a:latin typeface="BlinkMacSystemFont"/>
              </a:rPr>
              <a:t>Three </a:t>
            </a:r>
            <a:r>
              <a:rPr lang="en-US" sz="2800" u="sng" dirty="0">
                <a:solidFill>
                  <a:srgbClr val="212121"/>
                </a:solidFill>
                <a:latin typeface="BlinkMacSystemFont"/>
              </a:rPr>
              <a:t>of the four currently available erythropoiesis stimulating agents (ESA)--</a:t>
            </a:r>
            <a:r>
              <a:rPr lang="en-US" sz="2800" u="sng" dirty="0" err="1">
                <a:solidFill>
                  <a:srgbClr val="212121"/>
                </a:solidFill>
                <a:latin typeface="BlinkMacSystemFont"/>
              </a:rPr>
              <a:t>epoetin</a:t>
            </a:r>
            <a:r>
              <a:rPr lang="en-US" sz="2800" u="sng" dirty="0">
                <a:solidFill>
                  <a:srgbClr val="212121"/>
                </a:solidFill>
                <a:latin typeface="BlinkMacSystemFont"/>
              </a:rPr>
              <a:t>-alpha, </a:t>
            </a:r>
            <a:r>
              <a:rPr lang="en-US" sz="2800" u="sng" dirty="0" err="1">
                <a:solidFill>
                  <a:srgbClr val="212121"/>
                </a:solidFill>
                <a:latin typeface="BlinkMacSystemFont"/>
              </a:rPr>
              <a:t>epoetin</a:t>
            </a:r>
            <a:r>
              <a:rPr lang="en-US" sz="2800" u="sng" dirty="0">
                <a:solidFill>
                  <a:srgbClr val="212121"/>
                </a:solidFill>
                <a:latin typeface="BlinkMacSystemFont"/>
              </a:rPr>
              <a:t>-beta and </a:t>
            </a:r>
            <a:r>
              <a:rPr lang="en-US" sz="2800" u="sng" dirty="0" err="1">
                <a:solidFill>
                  <a:srgbClr val="212121"/>
                </a:solidFill>
                <a:latin typeface="BlinkMacSystemFont"/>
              </a:rPr>
              <a:t>epoetin</a:t>
            </a:r>
            <a:r>
              <a:rPr lang="en-US" sz="2800" u="sng" dirty="0">
                <a:solidFill>
                  <a:srgbClr val="212121"/>
                </a:solidFill>
                <a:latin typeface="BlinkMacSystemFont"/>
              </a:rPr>
              <a:t>-omega- are composed of an identical amino acid sequence, but glycosylation varies as a result of type- and host cell-specific differences in the production process. </a:t>
            </a:r>
            <a:endParaRPr lang="en-US" sz="2800" u="sng" dirty="0" smtClean="0">
              <a:solidFill>
                <a:srgbClr val="212121"/>
              </a:solidFill>
              <a:latin typeface="BlinkMacSystemFont"/>
            </a:endParaRPr>
          </a:p>
          <a:p>
            <a:pPr algn="l" rtl="0"/>
            <a:r>
              <a:rPr lang="en-US" sz="2800" dirty="0" err="1" smtClean="0">
                <a:solidFill>
                  <a:srgbClr val="0070C0"/>
                </a:solidFill>
                <a:latin typeface="BlinkMacSystemFont"/>
              </a:rPr>
              <a:t>Epoetin</a:t>
            </a:r>
            <a:r>
              <a:rPr lang="en-US" sz="2800" dirty="0" smtClean="0">
                <a:solidFill>
                  <a:srgbClr val="0070C0"/>
                </a:solidFill>
                <a:latin typeface="BlinkMacSystemFont"/>
              </a:rPr>
              <a:t>-alpha </a:t>
            </a:r>
            <a:r>
              <a:rPr lang="en-US" sz="2800" dirty="0">
                <a:solidFill>
                  <a:srgbClr val="0070C0"/>
                </a:solidFill>
                <a:latin typeface="BlinkMacSystemFont"/>
              </a:rPr>
              <a:t>and </a:t>
            </a:r>
            <a:r>
              <a:rPr lang="en-US" sz="2800" dirty="0" err="1">
                <a:solidFill>
                  <a:srgbClr val="0070C0"/>
                </a:solidFill>
                <a:latin typeface="BlinkMacSystemFont"/>
              </a:rPr>
              <a:t>epoetin</a:t>
            </a:r>
            <a:r>
              <a:rPr lang="en-US" sz="2800" dirty="0">
                <a:solidFill>
                  <a:srgbClr val="0070C0"/>
                </a:solidFill>
                <a:latin typeface="BlinkMacSystemFont"/>
              </a:rPr>
              <a:t>-beta resemble each other with respect to molecular characteristics and pharmacokinetic data, although </a:t>
            </a:r>
            <a:r>
              <a:rPr lang="en-US" sz="2800" dirty="0" err="1">
                <a:solidFill>
                  <a:srgbClr val="0070C0"/>
                </a:solidFill>
                <a:latin typeface="BlinkMacSystemFont"/>
              </a:rPr>
              <a:t>epoetin</a:t>
            </a:r>
            <a:r>
              <a:rPr lang="en-US" sz="2800" dirty="0">
                <a:solidFill>
                  <a:srgbClr val="0070C0"/>
                </a:solidFill>
                <a:latin typeface="BlinkMacSystemFont"/>
              </a:rPr>
              <a:t>-beta has a higher molecular weight, a lower number of </a:t>
            </a:r>
            <a:r>
              <a:rPr lang="en-US" sz="2800" dirty="0" err="1">
                <a:solidFill>
                  <a:srgbClr val="0070C0"/>
                </a:solidFill>
                <a:latin typeface="BlinkMacSystemFont"/>
              </a:rPr>
              <a:t>sialylated</a:t>
            </a:r>
            <a:r>
              <a:rPr lang="en-US" sz="2800" dirty="0">
                <a:solidFill>
                  <a:srgbClr val="0070C0"/>
                </a:solidFill>
                <a:latin typeface="BlinkMacSystemFont"/>
              </a:rPr>
              <a:t> glycan residues and possibly slight pharmacokinetic advantages such as a longer terminal elimination half-life. </a:t>
            </a:r>
            <a:endParaRPr lang="en-US" sz="2800" dirty="0" smtClean="0">
              <a:solidFill>
                <a:srgbClr val="0070C0"/>
              </a:solidFill>
              <a:latin typeface="BlinkMacSystemFont"/>
            </a:endParaRPr>
          </a:p>
          <a:p>
            <a:pPr algn="l" rtl="0"/>
            <a:r>
              <a:rPr lang="en-US" sz="2800" u="sng" dirty="0" smtClean="0">
                <a:solidFill>
                  <a:srgbClr val="212121"/>
                </a:solidFill>
                <a:latin typeface="BlinkMacSystemFont"/>
              </a:rPr>
              <a:t>A </a:t>
            </a:r>
            <a:r>
              <a:rPr lang="en-US" sz="2800" u="sng" dirty="0">
                <a:solidFill>
                  <a:srgbClr val="212121"/>
                </a:solidFill>
                <a:latin typeface="BlinkMacSystemFont"/>
              </a:rPr>
              <a:t>serious adverse effect of long-term administration of ESA is pure red cell aplasia</a:t>
            </a:r>
            <a:r>
              <a:rPr lang="en-US" sz="2800" dirty="0">
                <a:solidFill>
                  <a:srgbClr val="212121"/>
                </a:solidFill>
                <a:latin typeface="BlinkMacSystemFont"/>
              </a:rPr>
              <a:t>. This effect has been observed predominantly with </a:t>
            </a:r>
            <a:r>
              <a:rPr lang="en-US" sz="2800" u="sng" dirty="0">
                <a:solidFill>
                  <a:srgbClr val="212121"/>
                </a:solidFill>
                <a:latin typeface="BlinkMacSystemFont"/>
              </a:rPr>
              <a:t>subcutaneous use of </a:t>
            </a:r>
            <a:r>
              <a:rPr lang="en-US" sz="2800" u="sng" dirty="0" err="1">
                <a:solidFill>
                  <a:srgbClr val="212121"/>
                </a:solidFill>
                <a:latin typeface="BlinkMacSystemFont"/>
              </a:rPr>
              <a:t>epoetin</a:t>
            </a:r>
            <a:r>
              <a:rPr lang="en-US" sz="2800" u="sng" dirty="0">
                <a:solidFill>
                  <a:srgbClr val="212121"/>
                </a:solidFill>
                <a:latin typeface="BlinkMacSystemFont"/>
              </a:rPr>
              <a:t>-alpha produced outside the US after albumin was removed from the formulation. </a:t>
            </a:r>
            <a:endParaRPr lang="fa-IR" sz="2800" u="sng" dirty="0"/>
          </a:p>
        </p:txBody>
      </p:sp>
    </p:spTree>
    <p:extLst>
      <p:ext uri="{BB962C8B-B14F-4D97-AF65-F5344CB8AC3E}">
        <p14:creationId xmlns:p14="http://schemas.microsoft.com/office/powerpoint/2010/main" val="1078448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826476" y="1934309"/>
            <a:ext cx="10527324" cy="3970318"/>
          </a:xfrm>
          <a:prstGeom prst="rect">
            <a:avLst/>
          </a:prstGeom>
        </p:spPr>
        <p:txBody>
          <a:bodyPr wrap="square">
            <a:spAutoFit/>
          </a:bodyPr>
          <a:lstStyle/>
          <a:p>
            <a:pPr algn="l" rtl="0"/>
            <a:r>
              <a:rPr lang="en-US" sz="2800" dirty="0">
                <a:solidFill>
                  <a:srgbClr val="0070C0"/>
                </a:solidFill>
                <a:latin typeface="BlinkMacSystemFont"/>
              </a:rPr>
              <a:t>In comparison with the intravenous route, subcutaneous administration of </a:t>
            </a:r>
            <a:r>
              <a:rPr lang="en-US" sz="2800" dirty="0" err="1">
                <a:solidFill>
                  <a:srgbClr val="0070C0"/>
                </a:solidFill>
                <a:latin typeface="BlinkMacSystemFont"/>
              </a:rPr>
              <a:t>epoetin</a:t>
            </a:r>
            <a:r>
              <a:rPr lang="en-US" sz="2800" dirty="0">
                <a:solidFill>
                  <a:srgbClr val="0070C0"/>
                </a:solidFill>
                <a:latin typeface="BlinkMacSystemFont"/>
              </a:rPr>
              <a:t> has been reported to have a dose-sparing effect in some studies.</a:t>
            </a:r>
            <a:r>
              <a:rPr lang="en-US" sz="2800" dirty="0">
                <a:solidFill>
                  <a:srgbClr val="212121"/>
                </a:solidFill>
                <a:latin typeface="BlinkMacSystemFont"/>
              </a:rPr>
              <a:t> </a:t>
            </a:r>
            <a:r>
              <a:rPr lang="en-US" sz="2800" dirty="0" err="1">
                <a:solidFill>
                  <a:srgbClr val="212121"/>
                </a:solidFill>
                <a:latin typeface="BlinkMacSystemFont"/>
              </a:rPr>
              <a:t>Epoetin</a:t>
            </a:r>
            <a:r>
              <a:rPr lang="en-US" sz="2800" dirty="0">
                <a:solidFill>
                  <a:srgbClr val="212121"/>
                </a:solidFill>
                <a:latin typeface="BlinkMacSystemFont"/>
              </a:rPr>
              <a:t>-beta has been the subject of studies aimed at proving efficacy with a reduced administration frequency but results are not unequivocal. </a:t>
            </a:r>
            <a:r>
              <a:rPr lang="en-US" sz="2800" dirty="0" err="1">
                <a:solidFill>
                  <a:srgbClr val="212121"/>
                </a:solidFill>
                <a:latin typeface="BlinkMacSystemFont"/>
              </a:rPr>
              <a:t>Epoetin</a:t>
            </a:r>
            <a:r>
              <a:rPr lang="en-US" sz="2800" dirty="0">
                <a:solidFill>
                  <a:srgbClr val="212121"/>
                </a:solidFill>
                <a:latin typeface="BlinkMacSystemFont"/>
              </a:rPr>
              <a:t>-omega is produced in a different host cell than all other </a:t>
            </a:r>
            <a:r>
              <a:rPr lang="en-US" sz="2800" dirty="0" err="1">
                <a:solidFill>
                  <a:srgbClr val="212121"/>
                </a:solidFill>
                <a:latin typeface="BlinkMacSystemFont"/>
              </a:rPr>
              <a:t>erythropoietic</a:t>
            </a:r>
            <a:r>
              <a:rPr lang="en-US" sz="2800" dirty="0">
                <a:solidFill>
                  <a:srgbClr val="212121"/>
                </a:solidFill>
                <a:latin typeface="BlinkMacSystemFont"/>
              </a:rPr>
              <a:t> agents, hence glycosylation and pharmacokinetics are different. Small-scale clinical studies found </a:t>
            </a:r>
            <a:r>
              <a:rPr lang="en-US" sz="2800" dirty="0" err="1">
                <a:solidFill>
                  <a:srgbClr val="212121"/>
                </a:solidFill>
                <a:latin typeface="BlinkMacSystemFont"/>
              </a:rPr>
              <a:t>epoetin</a:t>
            </a:r>
            <a:r>
              <a:rPr lang="en-US" sz="2800" dirty="0">
                <a:solidFill>
                  <a:srgbClr val="212121"/>
                </a:solidFill>
                <a:latin typeface="BlinkMacSystemFont"/>
              </a:rPr>
              <a:t>-omega to be slightly more potent than </a:t>
            </a:r>
            <a:r>
              <a:rPr lang="en-US" sz="2800" dirty="0" err="1">
                <a:solidFill>
                  <a:srgbClr val="212121"/>
                </a:solidFill>
                <a:latin typeface="BlinkMacSystemFont"/>
              </a:rPr>
              <a:t>epoetin</a:t>
            </a:r>
            <a:r>
              <a:rPr lang="en-US" sz="2800" dirty="0">
                <a:solidFill>
                  <a:srgbClr val="212121"/>
                </a:solidFill>
                <a:latin typeface="BlinkMacSystemFont"/>
              </a:rPr>
              <a:t>-alpha</a:t>
            </a:r>
            <a:r>
              <a:rPr lang="en-US" sz="2800" dirty="0" smtClean="0">
                <a:solidFill>
                  <a:srgbClr val="212121"/>
                </a:solidFill>
                <a:latin typeface="BlinkMacSystemFont"/>
              </a:rPr>
              <a:t>..</a:t>
            </a:r>
            <a:r>
              <a:rPr lang="en-US" sz="2800" dirty="0">
                <a:solidFill>
                  <a:srgbClr val="212121"/>
                </a:solidFill>
                <a:latin typeface="BlinkMacSystemFont"/>
              </a:rPr>
              <a:t> </a:t>
            </a:r>
            <a:endParaRPr lang="fa-IR" sz="2800" dirty="0"/>
          </a:p>
        </p:txBody>
      </p:sp>
    </p:spTree>
    <p:extLst>
      <p:ext uri="{BB962C8B-B14F-4D97-AF65-F5344CB8AC3E}">
        <p14:creationId xmlns:p14="http://schemas.microsoft.com/office/powerpoint/2010/main" val="221777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715108" y="1559730"/>
            <a:ext cx="11183815" cy="3108543"/>
          </a:xfrm>
          <a:prstGeom prst="rect">
            <a:avLst/>
          </a:prstGeom>
        </p:spPr>
        <p:txBody>
          <a:bodyPr wrap="square">
            <a:spAutoFit/>
          </a:bodyPr>
          <a:lstStyle/>
          <a:p>
            <a:pPr algn="l" rtl="0"/>
            <a:r>
              <a:rPr lang="en-US" sz="2800" dirty="0">
                <a:solidFill>
                  <a:srgbClr val="212121"/>
                </a:solidFill>
                <a:latin typeface="BlinkMacSystemFont"/>
              </a:rPr>
              <a:t>Epoetin-delta is a recently approved agent produced by human cells that are genetically engineered to transcribe and translate the EPO gene under the control of a newly introduced regulatory DNA sequence. However, </a:t>
            </a:r>
            <a:r>
              <a:rPr lang="en-US" sz="2800" dirty="0" err="1">
                <a:solidFill>
                  <a:srgbClr val="212121"/>
                </a:solidFill>
                <a:latin typeface="BlinkMacSystemFont"/>
              </a:rPr>
              <a:t>epoetin</a:t>
            </a:r>
            <a:r>
              <a:rPr lang="en-US" sz="2800" dirty="0">
                <a:solidFill>
                  <a:srgbClr val="212121"/>
                </a:solidFill>
                <a:latin typeface="BlinkMacSystemFont"/>
              </a:rPr>
              <a:t>-delta is not yet on the market and few data are available. The erythropoietin analogue </a:t>
            </a:r>
            <a:r>
              <a:rPr lang="en-US" sz="2800" dirty="0" err="1">
                <a:solidFill>
                  <a:srgbClr val="212121"/>
                </a:solidFill>
                <a:latin typeface="BlinkMacSystemFont"/>
              </a:rPr>
              <a:t>darbepoetin</a:t>
            </a:r>
            <a:r>
              <a:rPr lang="en-US" sz="2800" dirty="0">
                <a:solidFill>
                  <a:srgbClr val="212121"/>
                </a:solidFill>
                <a:latin typeface="BlinkMacSystemFont"/>
              </a:rPr>
              <a:t>-alpha carries two additional glycosylation sites that permit a higher degree of glycosylation</a:t>
            </a:r>
            <a:endParaRPr lang="fa-IR" sz="2800" dirty="0"/>
          </a:p>
        </p:txBody>
      </p:sp>
    </p:spTree>
    <p:extLst>
      <p:ext uri="{BB962C8B-B14F-4D97-AF65-F5344CB8AC3E}">
        <p14:creationId xmlns:p14="http://schemas.microsoft.com/office/powerpoint/2010/main" val="294443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712176" y="365125"/>
            <a:ext cx="11374315" cy="6001643"/>
          </a:xfrm>
          <a:prstGeom prst="rect">
            <a:avLst/>
          </a:prstGeom>
        </p:spPr>
        <p:txBody>
          <a:bodyPr wrap="square">
            <a:spAutoFit/>
          </a:bodyPr>
          <a:lstStyle/>
          <a:p>
            <a:pPr algn="l" rtl="0"/>
            <a:r>
              <a:rPr lang="en-US" sz="3200" dirty="0">
                <a:solidFill>
                  <a:srgbClr val="C00000"/>
                </a:solidFill>
              </a:rPr>
              <a:t>Among several types of ESAs, </a:t>
            </a:r>
            <a:r>
              <a:rPr lang="en-US" sz="3200" dirty="0" err="1">
                <a:solidFill>
                  <a:srgbClr val="C00000"/>
                </a:solidFill>
              </a:rPr>
              <a:t>epoetin</a:t>
            </a:r>
            <a:r>
              <a:rPr lang="en-US" sz="3200" dirty="0">
                <a:solidFill>
                  <a:srgbClr val="C00000"/>
                </a:solidFill>
              </a:rPr>
              <a:t> </a:t>
            </a:r>
            <a:r>
              <a:rPr lang="en-US" sz="3200" dirty="0" err="1">
                <a:solidFill>
                  <a:srgbClr val="C00000"/>
                </a:solidFill>
              </a:rPr>
              <a:t>alfa</a:t>
            </a:r>
            <a:r>
              <a:rPr lang="en-US" sz="3200" dirty="0">
                <a:solidFill>
                  <a:srgbClr val="C00000"/>
                </a:solidFill>
              </a:rPr>
              <a:t> and beta, 2 short-acting ESAs, have shown the same efficacy in treating CKD-induced anemia. </a:t>
            </a:r>
            <a:r>
              <a:rPr lang="en-US" sz="3200" u="sng" dirty="0"/>
              <a:t>Some studies suggest that subcutaneous (SC) injection of </a:t>
            </a:r>
            <a:r>
              <a:rPr lang="en-US" sz="3200" u="sng" dirty="0" err="1"/>
              <a:t>epoetin</a:t>
            </a:r>
            <a:r>
              <a:rPr lang="en-US" sz="3200" u="sng" dirty="0"/>
              <a:t> beta is less painful than </a:t>
            </a:r>
            <a:r>
              <a:rPr lang="en-US" sz="3200" u="sng" dirty="0" err="1"/>
              <a:t>epoetin</a:t>
            </a:r>
            <a:r>
              <a:rPr lang="en-US" sz="3200" u="sng" dirty="0"/>
              <a:t> </a:t>
            </a:r>
            <a:r>
              <a:rPr lang="en-US" sz="3200" u="sng" dirty="0" err="1"/>
              <a:t>alfa</a:t>
            </a:r>
            <a:r>
              <a:rPr lang="en-US" sz="3200" u="sng" dirty="0"/>
              <a:t> [5, 6]. Other studies have demonstrated that elimination half-life of </a:t>
            </a:r>
            <a:r>
              <a:rPr lang="en-US" sz="3200" u="sng" dirty="0" err="1"/>
              <a:t>epoetin</a:t>
            </a:r>
            <a:r>
              <a:rPr lang="en-US" sz="3200" u="sng" dirty="0"/>
              <a:t> beta is longer than </a:t>
            </a:r>
            <a:r>
              <a:rPr lang="en-US" sz="3200" u="sng" dirty="0" err="1"/>
              <a:t>epoetin</a:t>
            </a:r>
            <a:r>
              <a:rPr lang="en-US" sz="3200" u="sng" dirty="0"/>
              <a:t> </a:t>
            </a:r>
            <a:r>
              <a:rPr lang="en-US" sz="3200" u="sng" dirty="0" err="1"/>
              <a:t>alfa</a:t>
            </a:r>
            <a:r>
              <a:rPr lang="en-US" sz="3200" u="sng" dirty="0"/>
              <a:t>, which is probably due to different glycosylation</a:t>
            </a:r>
            <a:r>
              <a:rPr lang="en-US" sz="3200" dirty="0"/>
              <a:t>. As a result, lower doses may be needed to maintain hemoglobin and hematocrit in the target level [7–9]. </a:t>
            </a:r>
            <a:r>
              <a:rPr lang="en-US" sz="3200" dirty="0">
                <a:solidFill>
                  <a:srgbClr val="C00000"/>
                </a:solidFill>
              </a:rPr>
              <a:t>However, the Kidney Disease Improving Global Outcomes (KDIGO) guideline along with other evidence suggest that </a:t>
            </a:r>
            <a:r>
              <a:rPr lang="en-US" sz="3200" dirty="0" err="1">
                <a:solidFill>
                  <a:srgbClr val="C00000"/>
                </a:solidFill>
              </a:rPr>
              <a:t>epoetin</a:t>
            </a:r>
            <a:r>
              <a:rPr lang="en-US" sz="3200" dirty="0">
                <a:solidFill>
                  <a:srgbClr val="C00000"/>
                </a:solidFill>
              </a:rPr>
              <a:t> </a:t>
            </a:r>
            <a:r>
              <a:rPr lang="en-US" sz="3200" dirty="0" err="1">
                <a:solidFill>
                  <a:srgbClr val="C00000"/>
                </a:solidFill>
              </a:rPr>
              <a:t>alfa</a:t>
            </a:r>
            <a:r>
              <a:rPr lang="en-US" sz="3200" dirty="0">
                <a:solidFill>
                  <a:srgbClr val="C00000"/>
                </a:solidFill>
              </a:rPr>
              <a:t> and beta have the same efficacy and require the same dose to be administered to patients with CKD-induced anemia </a:t>
            </a:r>
            <a:r>
              <a:rPr lang="en-US" sz="3200" dirty="0"/>
              <a:t>[10, 11]. </a:t>
            </a:r>
            <a:endParaRPr lang="fa-IR" sz="3200" dirty="0"/>
          </a:p>
        </p:txBody>
      </p:sp>
    </p:spTree>
    <p:extLst>
      <p:ext uri="{BB962C8B-B14F-4D97-AF65-F5344CB8AC3E}">
        <p14:creationId xmlns:p14="http://schemas.microsoft.com/office/powerpoint/2010/main" val="351568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Target </a:t>
            </a:r>
            <a:r>
              <a:rPr lang="en-US" dirty="0" err="1" smtClean="0">
                <a:solidFill>
                  <a:srgbClr val="FF0000"/>
                </a:solidFill>
              </a:rPr>
              <a:t>Hb</a:t>
            </a:r>
            <a:r>
              <a:rPr lang="en-US" dirty="0" smtClean="0">
                <a:solidFill>
                  <a:srgbClr val="FF0000"/>
                </a:solidFill>
              </a:rPr>
              <a:t> levels </a:t>
            </a:r>
            <a:endParaRPr lang="fa-IR" dirty="0">
              <a:solidFill>
                <a:srgbClr val="FF0000"/>
              </a:solidFill>
            </a:endParaRPr>
          </a:p>
        </p:txBody>
      </p:sp>
      <p:sp>
        <p:nvSpPr>
          <p:cNvPr id="3" name="Rectangle 2"/>
          <p:cNvSpPr/>
          <p:nvPr/>
        </p:nvSpPr>
        <p:spPr>
          <a:xfrm>
            <a:off x="140677" y="1449937"/>
            <a:ext cx="11922369" cy="5262979"/>
          </a:xfrm>
          <a:prstGeom prst="rect">
            <a:avLst/>
          </a:prstGeom>
        </p:spPr>
        <p:txBody>
          <a:bodyPr wrap="square">
            <a:spAutoFit/>
          </a:bodyPr>
          <a:lstStyle/>
          <a:p>
            <a:pPr algn="l"/>
            <a:r>
              <a:rPr lang="en-US" sz="2800" dirty="0" smtClean="0"/>
              <a:t>— </a:t>
            </a:r>
            <a:r>
              <a:rPr lang="en-US" sz="2800" dirty="0"/>
              <a:t>Although ESAs have been shown to provide benefit compared with no ESAs, the optimal target </a:t>
            </a:r>
            <a:r>
              <a:rPr lang="en-US" sz="2800" dirty="0" err="1"/>
              <a:t>Hb</a:t>
            </a:r>
            <a:r>
              <a:rPr lang="en-US" sz="2800" dirty="0"/>
              <a:t> level for hemodialysis patients is not well defined. </a:t>
            </a:r>
            <a:r>
              <a:rPr lang="en-US" sz="2800" dirty="0">
                <a:solidFill>
                  <a:srgbClr val="0070C0"/>
                </a:solidFill>
              </a:rPr>
              <a:t>In most dialysis patients who are treated with ESAs, we maintain levels between 10 and 11.5 g/</a:t>
            </a:r>
            <a:r>
              <a:rPr lang="en-US" sz="2800" dirty="0" err="1">
                <a:solidFill>
                  <a:srgbClr val="0070C0"/>
                </a:solidFill>
              </a:rPr>
              <a:t>dL</a:t>
            </a:r>
            <a:r>
              <a:rPr lang="en-US" sz="2800" dirty="0">
                <a:solidFill>
                  <a:srgbClr val="0070C0"/>
                </a:solidFill>
              </a:rPr>
              <a:t>. </a:t>
            </a:r>
            <a:endParaRPr lang="en-US" sz="2800" dirty="0" smtClean="0">
              <a:solidFill>
                <a:srgbClr val="0070C0"/>
              </a:solidFill>
            </a:endParaRPr>
          </a:p>
          <a:p>
            <a:pPr algn="l"/>
            <a:r>
              <a:rPr lang="en-US" sz="2800" b="1" dirty="0" smtClean="0"/>
              <a:t>We </a:t>
            </a:r>
            <a:r>
              <a:rPr lang="en-US" sz="2800" b="1" dirty="0"/>
              <a:t>individualize therapy in some patients who may have improvements in quality of life at </a:t>
            </a:r>
            <a:r>
              <a:rPr lang="en-US" sz="2800" b="1" dirty="0" err="1"/>
              <a:t>Hb</a:t>
            </a:r>
            <a:r>
              <a:rPr lang="en-US" sz="2800" b="1" dirty="0"/>
              <a:t> ≥11.5 g/</a:t>
            </a:r>
            <a:r>
              <a:rPr lang="en-US" sz="2800" b="1" dirty="0" err="1"/>
              <a:t>dL</a:t>
            </a:r>
            <a:r>
              <a:rPr lang="en-US" sz="2800" b="1" dirty="0"/>
              <a:t> and will be prepared to accept the risks associated with higher </a:t>
            </a:r>
            <a:r>
              <a:rPr lang="en-US" sz="2800" b="1" dirty="0" err="1"/>
              <a:t>Hb</a:t>
            </a:r>
            <a:r>
              <a:rPr lang="en-US" sz="2800" b="1" dirty="0"/>
              <a:t> targets. </a:t>
            </a:r>
            <a:endParaRPr lang="en-US" sz="2800" b="1" dirty="0" smtClean="0"/>
          </a:p>
          <a:p>
            <a:pPr algn="l"/>
            <a:r>
              <a:rPr lang="en-US" sz="2800" dirty="0" smtClean="0">
                <a:solidFill>
                  <a:srgbClr val="0070C0"/>
                </a:solidFill>
              </a:rPr>
              <a:t>We </a:t>
            </a:r>
            <a:r>
              <a:rPr lang="en-US" sz="2800" dirty="0">
                <a:solidFill>
                  <a:srgbClr val="0070C0"/>
                </a:solidFill>
              </a:rPr>
              <a:t>do not target an </a:t>
            </a:r>
            <a:r>
              <a:rPr lang="en-US" sz="2800" dirty="0" err="1">
                <a:solidFill>
                  <a:srgbClr val="0070C0"/>
                </a:solidFill>
              </a:rPr>
              <a:t>Hb</a:t>
            </a:r>
            <a:r>
              <a:rPr lang="en-US" sz="2800" dirty="0">
                <a:solidFill>
                  <a:srgbClr val="0070C0"/>
                </a:solidFill>
              </a:rPr>
              <a:t> concentration &gt;13 g/</a:t>
            </a:r>
            <a:r>
              <a:rPr lang="en-US" sz="2800" dirty="0" err="1">
                <a:solidFill>
                  <a:srgbClr val="0070C0"/>
                </a:solidFill>
              </a:rPr>
              <a:t>dL</a:t>
            </a:r>
            <a:r>
              <a:rPr lang="en-US" sz="2800" dirty="0">
                <a:solidFill>
                  <a:srgbClr val="0070C0"/>
                </a:solidFill>
              </a:rPr>
              <a:t>. </a:t>
            </a:r>
          </a:p>
          <a:p>
            <a:pPr algn="l"/>
            <a:r>
              <a:rPr lang="en-US" sz="2800" b="1" dirty="0"/>
              <a:t>The lowest ESA dose necessary to achieve a desired </a:t>
            </a:r>
            <a:r>
              <a:rPr lang="en-US" sz="2800" b="1" dirty="0" err="1"/>
              <a:t>Hb</a:t>
            </a:r>
            <a:r>
              <a:rPr lang="en-US" sz="2800" b="1" dirty="0"/>
              <a:t> level should be used, and excessively high doses in patients with ESA </a:t>
            </a:r>
            <a:r>
              <a:rPr lang="en-US" sz="2800" b="1" dirty="0" err="1"/>
              <a:t>hyporesponsiveness</a:t>
            </a:r>
            <a:r>
              <a:rPr lang="en-US" sz="2800" b="1" dirty="0"/>
              <a:t> should be avoided. </a:t>
            </a:r>
            <a:r>
              <a:rPr lang="en-US" sz="2800" dirty="0"/>
              <a:t>Limited evidence suggests that an increased mortality may be due to high ESA doses. </a:t>
            </a:r>
          </a:p>
        </p:txBody>
      </p:sp>
    </p:spTree>
    <p:extLst>
      <p:ext uri="{BB962C8B-B14F-4D97-AF65-F5344CB8AC3E}">
        <p14:creationId xmlns:p14="http://schemas.microsoft.com/office/powerpoint/2010/main" val="231060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339969" y="1690688"/>
            <a:ext cx="11605846" cy="5016758"/>
          </a:xfrm>
          <a:prstGeom prst="rect">
            <a:avLst/>
          </a:prstGeom>
        </p:spPr>
        <p:txBody>
          <a:bodyPr wrap="square">
            <a:spAutoFit/>
          </a:bodyPr>
          <a:lstStyle/>
          <a:p>
            <a:pPr algn="l" rtl="0"/>
            <a:r>
              <a:rPr lang="en-US" sz="3200" b="1" dirty="0"/>
              <a:t>In clinical practice, it is difficult to maintain individual patient </a:t>
            </a:r>
            <a:r>
              <a:rPr lang="en-US" sz="3200" b="1" dirty="0" err="1"/>
              <a:t>Hb</a:t>
            </a:r>
            <a:r>
              <a:rPr lang="en-US" sz="3200" b="1" dirty="0"/>
              <a:t> values within any narrow </a:t>
            </a:r>
            <a:r>
              <a:rPr lang="en-US" sz="3200" b="1" dirty="0" smtClean="0"/>
              <a:t>range. </a:t>
            </a:r>
            <a:r>
              <a:rPr lang="en-US" sz="3200" b="1" dirty="0"/>
              <a:t>While we try to maintain </a:t>
            </a:r>
            <a:r>
              <a:rPr lang="en-US" sz="3200" b="1" dirty="0" err="1"/>
              <a:t>Hb</a:t>
            </a:r>
            <a:r>
              <a:rPr lang="en-US" sz="3200" b="1" dirty="0"/>
              <a:t> levels between 10 to 11.5 g/</a:t>
            </a:r>
            <a:r>
              <a:rPr lang="en-US" sz="3200" b="1" dirty="0" err="1"/>
              <a:t>dL</a:t>
            </a:r>
            <a:r>
              <a:rPr lang="en-US" sz="3200" b="1" dirty="0"/>
              <a:t> in most patients, </a:t>
            </a:r>
            <a:r>
              <a:rPr lang="en-US" sz="3200" b="1" dirty="0" err="1"/>
              <a:t>Hb</a:t>
            </a:r>
            <a:r>
              <a:rPr lang="en-US" sz="3200" b="1" dirty="0"/>
              <a:t> levels &gt;11.5 g/</a:t>
            </a:r>
            <a:r>
              <a:rPr lang="en-US" sz="3200" b="1" dirty="0" err="1"/>
              <a:t>dL</a:t>
            </a:r>
            <a:r>
              <a:rPr lang="en-US" sz="3200" b="1" dirty="0"/>
              <a:t> will occur transiently in many patients due to a variety of factors and should prompt appropriate gradual dose reductions in the ESA being used. </a:t>
            </a:r>
            <a:endParaRPr lang="en-US" sz="3200" b="1" dirty="0" smtClean="0"/>
          </a:p>
          <a:p>
            <a:pPr algn="l" rtl="0"/>
            <a:r>
              <a:rPr lang="en-US" sz="3200" dirty="0" smtClean="0"/>
              <a:t>Such </a:t>
            </a:r>
            <a:r>
              <a:rPr lang="en-US" sz="3200" dirty="0"/>
              <a:t>transient elevations of </a:t>
            </a:r>
            <a:r>
              <a:rPr lang="en-US" sz="3200" dirty="0" err="1"/>
              <a:t>Hb</a:t>
            </a:r>
            <a:r>
              <a:rPr lang="en-US" sz="3200" dirty="0"/>
              <a:t> &gt;11.5 g/</a:t>
            </a:r>
            <a:r>
              <a:rPr lang="en-US" sz="3200" dirty="0" err="1"/>
              <a:t>dL</a:t>
            </a:r>
            <a:r>
              <a:rPr lang="en-US" sz="3200" dirty="0"/>
              <a:t> are not likely to be associated with important clinical consequences, although some (but not all) studies have reported an association between greater degrees of </a:t>
            </a:r>
            <a:r>
              <a:rPr lang="en-US" sz="3200" dirty="0" err="1"/>
              <a:t>Hb</a:t>
            </a:r>
            <a:r>
              <a:rPr lang="en-US" sz="3200" dirty="0"/>
              <a:t> variability and adverse clinical outcomes [35].</a:t>
            </a:r>
          </a:p>
        </p:txBody>
      </p:sp>
    </p:spTree>
    <p:extLst>
      <p:ext uri="{BB962C8B-B14F-4D97-AF65-F5344CB8AC3E}">
        <p14:creationId xmlns:p14="http://schemas.microsoft.com/office/powerpoint/2010/main" val="1926545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293077" y="1690688"/>
            <a:ext cx="11605846" cy="3539430"/>
          </a:xfrm>
          <a:prstGeom prst="rect">
            <a:avLst/>
          </a:prstGeom>
        </p:spPr>
        <p:txBody>
          <a:bodyPr wrap="square">
            <a:spAutoFit/>
          </a:bodyPr>
          <a:lstStyle/>
          <a:p>
            <a:pPr algn="l"/>
            <a:r>
              <a:rPr lang="en-US" sz="3200" b="1" dirty="0" smtClean="0"/>
              <a:t>The </a:t>
            </a:r>
            <a:r>
              <a:rPr lang="en-US" sz="3200" b="1" dirty="0"/>
              <a:t>US FDA boxed warning on ESAs states that, for patients on dialysis, one should initiate ESA treatment when the </a:t>
            </a:r>
            <a:r>
              <a:rPr lang="en-US" sz="3200" b="1" dirty="0" err="1"/>
              <a:t>Hb</a:t>
            </a:r>
            <a:r>
              <a:rPr lang="en-US" sz="3200" b="1" dirty="0"/>
              <a:t> level is &lt;10 g/</a:t>
            </a:r>
            <a:r>
              <a:rPr lang="en-US" sz="3200" b="1" dirty="0" err="1"/>
              <a:t>dL</a:t>
            </a:r>
            <a:r>
              <a:rPr lang="en-US" sz="3200" b="1" dirty="0"/>
              <a:t> and reduce or interrupt the ESA dose if the </a:t>
            </a:r>
            <a:r>
              <a:rPr lang="en-US" sz="3200" b="1" dirty="0" err="1"/>
              <a:t>Hb</a:t>
            </a:r>
            <a:r>
              <a:rPr lang="en-US" sz="3200" b="1" dirty="0"/>
              <a:t> level approaches or exceeds 11 </a:t>
            </a:r>
            <a:r>
              <a:rPr lang="en-US" sz="3200" b="1" dirty="0" smtClean="0"/>
              <a:t>g/</a:t>
            </a:r>
            <a:r>
              <a:rPr lang="en-US" sz="3200" b="1" dirty="0" err="1" smtClean="0"/>
              <a:t>dL</a:t>
            </a:r>
            <a:r>
              <a:rPr lang="en-US" sz="3200" b="1" dirty="0" smtClean="0"/>
              <a:t>. </a:t>
            </a:r>
            <a:r>
              <a:rPr lang="en-US" sz="3200" b="1" dirty="0"/>
              <a:t>Our recommendations are largely consistent with the KDIGO 2012 guidelines </a:t>
            </a:r>
            <a:r>
              <a:rPr lang="en-US" sz="3200" b="1" dirty="0" smtClean="0"/>
              <a:t>.</a:t>
            </a:r>
            <a:endParaRPr lang="en-US" sz="3200" b="1" dirty="0"/>
          </a:p>
          <a:p>
            <a:pPr algn="l"/>
            <a:endParaRPr lang="en-US" sz="3200" b="1" dirty="0"/>
          </a:p>
          <a:p>
            <a:pPr algn="l"/>
            <a:endParaRPr lang="fa-IR" sz="3200" dirty="0"/>
          </a:p>
        </p:txBody>
      </p:sp>
    </p:spTree>
    <p:extLst>
      <p:ext uri="{BB962C8B-B14F-4D97-AF65-F5344CB8AC3E}">
        <p14:creationId xmlns:p14="http://schemas.microsoft.com/office/powerpoint/2010/main" val="297346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0" y="562708"/>
            <a:ext cx="11980985" cy="5967046"/>
          </a:xfrm>
          <a:prstGeom prst="rect">
            <a:avLst/>
          </a:prstGeom>
        </p:spPr>
      </p:pic>
    </p:spTree>
    <p:extLst>
      <p:ext uri="{BB962C8B-B14F-4D97-AF65-F5344CB8AC3E}">
        <p14:creationId xmlns:p14="http://schemas.microsoft.com/office/powerpoint/2010/main" val="1606934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93784" y="942432"/>
            <a:ext cx="12004431" cy="4031873"/>
          </a:xfrm>
          <a:prstGeom prst="rect">
            <a:avLst/>
          </a:prstGeom>
        </p:spPr>
        <p:txBody>
          <a:bodyPr wrap="square">
            <a:spAutoFit/>
          </a:bodyPr>
          <a:lstStyle/>
          <a:p>
            <a:pPr algn="l" rtl="0"/>
            <a:r>
              <a:rPr lang="en-US" sz="3200" u="sng" dirty="0">
                <a:solidFill>
                  <a:srgbClr val="0070C0"/>
                </a:solidFill>
              </a:rPr>
              <a:t>Among all chronic kidney disease (CKD) patients (</a:t>
            </a:r>
            <a:r>
              <a:rPr lang="en-US" sz="3200" u="sng" dirty="0" err="1">
                <a:solidFill>
                  <a:srgbClr val="0070C0"/>
                </a:solidFill>
              </a:rPr>
              <a:t>ie</a:t>
            </a:r>
            <a:r>
              <a:rPr lang="en-US" sz="3200" u="sng" dirty="0">
                <a:solidFill>
                  <a:srgbClr val="0070C0"/>
                </a:solidFill>
              </a:rPr>
              <a:t>, dialysis and </a:t>
            </a:r>
            <a:r>
              <a:rPr lang="en-US" sz="3200" u="sng" dirty="0" err="1">
                <a:solidFill>
                  <a:srgbClr val="0070C0"/>
                </a:solidFill>
              </a:rPr>
              <a:t>nondialysis</a:t>
            </a:r>
            <a:r>
              <a:rPr lang="en-US" sz="3200" u="sng" dirty="0">
                <a:solidFill>
                  <a:srgbClr val="0070C0"/>
                </a:solidFill>
              </a:rPr>
              <a:t>), multiple studies have shown that </a:t>
            </a:r>
            <a:r>
              <a:rPr lang="en-US" sz="3200" u="sng" dirty="0" err="1">
                <a:solidFill>
                  <a:srgbClr val="0070C0"/>
                </a:solidFill>
              </a:rPr>
              <a:t>Hb</a:t>
            </a:r>
            <a:r>
              <a:rPr lang="en-US" sz="3200" u="sng" dirty="0">
                <a:solidFill>
                  <a:srgbClr val="0070C0"/>
                </a:solidFill>
              </a:rPr>
              <a:t> targets &gt;13 g/</a:t>
            </a:r>
            <a:r>
              <a:rPr lang="en-US" sz="3200" u="sng" dirty="0" err="1">
                <a:solidFill>
                  <a:srgbClr val="0070C0"/>
                </a:solidFill>
              </a:rPr>
              <a:t>dL</a:t>
            </a:r>
            <a:r>
              <a:rPr lang="en-US" sz="3200" u="sng" dirty="0">
                <a:solidFill>
                  <a:srgbClr val="0070C0"/>
                </a:solidFill>
              </a:rPr>
              <a:t> are associated with adverse </a:t>
            </a:r>
            <a:r>
              <a:rPr lang="en-US" sz="3200" u="sng" dirty="0" smtClean="0">
                <a:solidFill>
                  <a:srgbClr val="0070C0"/>
                </a:solidFill>
              </a:rPr>
              <a:t>outcomes</a:t>
            </a:r>
            <a:r>
              <a:rPr lang="en-US" sz="3200" dirty="0" smtClean="0"/>
              <a:t>.</a:t>
            </a:r>
          </a:p>
          <a:p>
            <a:pPr algn="l" rtl="0"/>
            <a:r>
              <a:rPr lang="en-US" sz="3200" dirty="0" smtClean="0"/>
              <a:t> </a:t>
            </a:r>
            <a:r>
              <a:rPr lang="en-US" sz="3200" b="1" dirty="0"/>
              <a:t>The best data among hemodialysis patients are from the Normal Hematocrit Trial (NHT), in which 1233 hemodialysis patients with cardiac disease, defined as heart failure or ischemic heart disease, and baseline </a:t>
            </a:r>
            <a:r>
              <a:rPr lang="en-US" sz="3200" b="1" dirty="0" err="1"/>
              <a:t>Hb</a:t>
            </a:r>
            <a:r>
              <a:rPr lang="en-US" sz="3200" b="1" dirty="0"/>
              <a:t> values of 9 to 11 g/</a:t>
            </a:r>
            <a:r>
              <a:rPr lang="en-US" sz="3200" b="1" dirty="0" err="1"/>
              <a:t>dL</a:t>
            </a:r>
            <a:r>
              <a:rPr lang="en-US" sz="3200" b="1" dirty="0"/>
              <a:t> on an ESA were randomly assigned to achieve and maintain an </a:t>
            </a:r>
            <a:r>
              <a:rPr lang="en-US" sz="3200" b="1" dirty="0" err="1"/>
              <a:t>Hb</a:t>
            </a:r>
            <a:r>
              <a:rPr lang="en-US" sz="3200" b="1" dirty="0"/>
              <a:t> of either 14 or 10 g/</a:t>
            </a:r>
            <a:r>
              <a:rPr lang="en-US" sz="3200" b="1" dirty="0" err="1"/>
              <a:t>dL</a:t>
            </a:r>
            <a:r>
              <a:rPr lang="en-US" sz="3200" b="1" dirty="0"/>
              <a:t> [8]. </a:t>
            </a:r>
            <a:endParaRPr lang="fa-IR" sz="3200" b="1" dirty="0"/>
          </a:p>
        </p:txBody>
      </p:sp>
    </p:spTree>
    <p:extLst>
      <p:ext uri="{BB962C8B-B14F-4D97-AF65-F5344CB8AC3E}">
        <p14:creationId xmlns:p14="http://schemas.microsoft.com/office/powerpoint/2010/main" val="3402793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586153" y="1690688"/>
            <a:ext cx="11007969" cy="4031873"/>
          </a:xfrm>
          <a:prstGeom prst="rect">
            <a:avLst/>
          </a:prstGeom>
        </p:spPr>
        <p:txBody>
          <a:bodyPr wrap="square">
            <a:spAutoFit/>
          </a:bodyPr>
          <a:lstStyle/>
          <a:p>
            <a:pPr algn="l" rtl="0"/>
            <a:r>
              <a:rPr lang="en-US" sz="3200" b="1" dirty="0"/>
              <a:t>The study was terminated after 29 months after concerns about safety were raised by an independent data monitoring committee. The group targeted to </a:t>
            </a:r>
            <a:r>
              <a:rPr lang="en-US" sz="3200" b="1" dirty="0" err="1"/>
              <a:t>Hb</a:t>
            </a:r>
            <a:r>
              <a:rPr lang="en-US" sz="3200" b="1" dirty="0"/>
              <a:t> 14 g/</a:t>
            </a:r>
            <a:r>
              <a:rPr lang="en-US" sz="3200" b="1" dirty="0" err="1"/>
              <a:t>dL</a:t>
            </a:r>
            <a:r>
              <a:rPr lang="en-US" sz="3200" b="1" dirty="0"/>
              <a:t> (</a:t>
            </a:r>
            <a:r>
              <a:rPr lang="en-US" sz="3200" b="1" dirty="0" err="1"/>
              <a:t>ie</a:t>
            </a:r>
            <a:r>
              <a:rPr lang="en-US" sz="3200" b="1" dirty="0"/>
              <a:t>, normal </a:t>
            </a:r>
            <a:r>
              <a:rPr lang="en-US" sz="3200" b="1" dirty="0" err="1"/>
              <a:t>Hb</a:t>
            </a:r>
            <a:r>
              <a:rPr lang="en-US" sz="3200" b="1" dirty="0"/>
              <a:t>) had a higher risk of the combined endpoint of death or nonfatal myocardial infarction (MI; relative risk [RR] 1.3, 95% CI 0.9-1.9). After 29 months, there were 183 deaths and 19 nonfatal MIs in the 14 g/</a:t>
            </a:r>
            <a:r>
              <a:rPr lang="en-US" sz="3200" b="1" dirty="0" err="1"/>
              <a:t>dL</a:t>
            </a:r>
            <a:r>
              <a:rPr lang="en-US" sz="3200" b="1" dirty="0"/>
              <a:t> group versus 150 and 14, respectively, in the 10 g/</a:t>
            </a:r>
            <a:r>
              <a:rPr lang="en-US" sz="3200" b="1" dirty="0" err="1"/>
              <a:t>dL</a:t>
            </a:r>
            <a:r>
              <a:rPr lang="en-US" sz="3200" b="1" dirty="0"/>
              <a:t> group.</a:t>
            </a:r>
            <a:endParaRPr lang="fa-IR" sz="3200" b="1" dirty="0"/>
          </a:p>
        </p:txBody>
      </p:sp>
    </p:spTree>
    <p:extLst>
      <p:ext uri="{BB962C8B-B14F-4D97-AF65-F5344CB8AC3E}">
        <p14:creationId xmlns:p14="http://schemas.microsoft.com/office/powerpoint/2010/main" val="550515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515815" y="1690688"/>
            <a:ext cx="11406554" cy="4524315"/>
          </a:xfrm>
          <a:prstGeom prst="rect">
            <a:avLst/>
          </a:prstGeom>
        </p:spPr>
        <p:txBody>
          <a:bodyPr wrap="square">
            <a:spAutoFit/>
          </a:bodyPr>
          <a:lstStyle/>
          <a:p>
            <a:pPr algn="l" rtl="0"/>
            <a:r>
              <a:rPr lang="en-US" sz="3200" dirty="0" smtClean="0"/>
              <a:t> </a:t>
            </a:r>
            <a:r>
              <a:rPr lang="en-US" sz="3200" dirty="0">
                <a:solidFill>
                  <a:srgbClr val="0070C0"/>
                </a:solidFill>
              </a:rPr>
              <a:t>The one- and two-year mortality rates were 7 percent higher in the 14 g/</a:t>
            </a:r>
            <a:r>
              <a:rPr lang="en-US" sz="3200" dirty="0" err="1">
                <a:solidFill>
                  <a:srgbClr val="0070C0"/>
                </a:solidFill>
              </a:rPr>
              <a:t>dL</a:t>
            </a:r>
            <a:r>
              <a:rPr lang="en-US" sz="3200" dirty="0">
                <a:solidFill>
                  <a:srgbClr val="0070C0"/>
                </a:solidFill>
              </a:rPr>
              <a:t> group than in the 10 g/</a:t>
            </a:r>
            <a:r>
              <a:rPr lang="en-US" sz="3200" dirty="0" err="1">
                <a:solidFill>
                  <a:srgbClr val="0070C0"/>
                </a:solidFill>
              </a:rPr>
              <a:t>dL</a:t>
            </a:r>
            <a:r>
              <a:rPr lang="en-US" sz="3200" dirty="0">
                <a:solidFill>
                  <a:srgbClr val="0070C0"/>
                </a:solidFill>
              </a:rPr>
              <a:t> group</a:t>
            </a:r>
            <a:r>
              <a:rPr lang="en-US" sz="3200" b="1" dirty="0">
                <a:solidFill>
                  <a:srgbClr val="0070C0"/>
                </a:solidFill>
              </a:rPr>
              <a:t>. </a:t>
            </a:r>
            <a:r>
              <a:rPr lang="en-US" sz="3200" b="1" dirty="0"/>
              <a:t>In addition, the risk of thrombosis of grafts and fistulae in the 14 g/</a:t>
            </a:r>
            <a:r>
              <a:rPr lang="en-US" sz="3200" b="1" dirty="0" err="1"/>
              <a:t>dL</a:t>
            </a:r>
            <a:r>
              <a:rPr lang="en-US" sz="3200" b="1" dirty="0"/>
              <a:t> group was higher than in the 10 g/</a:t>
            </a:r>
            <a:r>
              <a:rPr lang="en-US" sz="3200" b="1" dirty="0" err="1"/>
              <a:t>dL</a:t>
            </a:r>
            <a:r>
              <a:rPr lang="en-US" sz="3200" b="1" dirty="0"/>
              <a:t> group. </a:t>
            </a:r>
            <a:r>
              <a:rPr lang="en-US" sz="3200" dirty="0"/>
              <a:t>No differences were initially reported between the groups for all-cause hospitalization or other endpoints such as nonfatal MI or stroke [8]. However, according to the trial report submitted to the US FDA, the higher hematocrit group had a higher rate of hospitalization, although the difference was of marginal statistical significance (RR 1.14, 95% CI 0.99-1.30) [44].</a:t>
            </a:r>
            <a:endParaRPr lang="fa-IR" sz="3200" dirty="0"/>
          </a:p>
        </p:txBody>
      </p:sp>
    </p:spTree>
    <p:extLst>
      <p:ext uri="{BB962C8B-B14F-4D97-AF65-F5344CB8AC3E}">
        <p14:creationId xmlns:p14="http://schemas.microsoft.com/office/powerpoint/2010/main" val="1506181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521677" y="1385033"/>
            <a:ext cx="11148646" cy="3046988"/>
          </a:xfrm>
          <a:prstGeom prst="rect">
            <a:avLst/>
          </a:prstGeom>
        </p:spPr>
        <p:txBody>
          <a:bodyPr wrap="square">
            <a:spAutoFit/>
          </a:bodyPr>
          <a:lstStyle/>
          <a:p>
            <a:pPr algn="l"/>
            <a:r>
              <a:rPr lang="en-US" sz="3200" dirty="0">
                <a:solidFill>
                  <a:srgbClr val="0070C0"/>
                </a:solidFill>
              </a:rPr>
              <a:t>In addition to these data, which were limited to hemodialysis patients, a number of meta-analyses and systematic reviews have been performed, mostly including </a:t>
            </a:r>
            <a:r>
              <a:rPr lang="en-US" sz="3200" dirty="0" err="1">
                <a:solidFill>
                  <a:srgbClr val="0070C0"/>
                </a:solidFill>
              </a:rPr>
              <a:t>nondialysis</a:t>
            </a:r>
            <a:r>
              <a:rPr lang="en-US" sz="3200" dirty="0">
                <a:solidFill>
                  <a:srgbClr val="0070C0"/>
                </a:solidFill>
              </a:rPr>
              <a:t> CKD </a:t>
            </a:r>
            <a:r>
              <a:rPr lang="en-US" sz="3200" dirty="0" smtClean="0">
                <a:solidFill>
                  <a:srgbClr val="0070C0"/>
                </a:solidFill>
              </a:rPr>
              <a:t>patients. </a:t>
            </a:r>
            <a:r>
              <a:rPr lang="en-US" sz="3200" dirty="0">
                <a:solidFill>
                  <a:srgbClr val="0070C0"/>
                </a:solidFill>
              </a:rPr>
              <a:t>Although limited by heterogeneity, most suggest that </a:t>
            </a:r>
            <a:r>
              <a:rPr lang="en-US" sz="3200" u="sng" dirty="0">
                <a:solidFill>
                  <a:srgbClr val="0070C0"/>
                </a:solidFill>
              </a:rPr>
              <a:t>targeting higher </a:t>
            </a:r>
            <a:r>
              <a:rPr lang="en-US" sz="3200" u="sng" dirty="0" err="1">
                <a:solidFill>
                  <a:srgbClr val="0070C0"/>
                </a:solidFill>
              </a:rPr>
              <a:t>Hb</a:t>
            </a:r>
            <a:r>
              <a:rPr lang="en-US" sz="3200" u="sng" dirty="0">
                <a:solidFill>
                  <a:srgbClr val="0070C0"/>
                </a:solidFill>
              </a:rPr>
              <a:t> levels with ESAs does not lower mortality and increases cardiovascular risk and the risk of malignancy. </a:t>
            </a:r>
            <a:endParaRPr lang="en-US" sz="3200" u="sng" dirty="0" smtClean="0">
              <a:solidFill>
                <a:srgbClr val="0070C0"/>
              </a:solidFill>
            </a:endParaRPr>
          </a:p>
        </p:txBody>
      </p:sp>
    </p:spTree>
    <p:extLst>
      <p:ext uri="{BB962C8B-B14F-4D97-AF65-F5344CB8AC3E}">
        <p14:creationId xmlns:p14="http://schemas.microsoft.com/office/powerpoint/2010/main" val="329525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726831" y="1418492"/>
            <a:ext cx="11078307" cy="4031873"/>
          </a:xfrm>
          <a:prstGeom prst="rect">
            <a:avLst/>
          </a:prstGeom>
        </p:spPr>
        <p:txBody>
          <a:bodyPr wrap="square">
            <a:spAutoFit/>
          </a:bodyPr>
          <a:lstStyle/>
          <a:p>
            <a:pPr algn="l"/>
            <a:r>
              <a:rPr lang="en-US" sz="3200" b="1" dirty="0"/>
              <a:t>ESAs may also not improve health-related quality of life among dialysis patients when comparing </a:t>
            </a:r>
            <a:r>
              <a:rPr lang="en-US" sz="3200" b="1" dirty="0" err="1"/>
              <a:t>Hb</a:t>
            </a:r>
            <a:r>
              <a:rPr lang="en-US" sz="3200" b="1" dirty="0"/>
              <a:t> levels of approximately 9 to 10 g/</a:t>
            </a:r>
            <a:r>
              <a:rPr lang="en-US" sz="3200" b="1" dirty="0" err="1"/>
              <a:t>dL</a:t>
            </a:r>
            <a:r>
              <a:rPr lang="en-US" sz="3200" b="1" dirty="0"/>
              <a:t> to higher levels. </a:t>
            </a:r>
            <a:endParaRPr lang="en-US" sz="3200" b="1" dirty="0" smtClean="0"/>
          </a:p>
          <a:p>
            <a:pPr algn="l"/>
            <a:r>
              <a:rPr lang="en-US" sz="3200" u="sng" dirty="0" smtClean="0">
                <a:solidFill>
                  <a:srgbClr val="0070C0"/>
                </a:solidFill>
              </a:rPr>
              <a:t>Perhaps </a:t>
            </a:r>
            <a:r>
              <a:rPr lang="en-US" sz="3200" u="sng" dirty="0">
                <a:solidFill>
                  <a:srgbClr val="0070C0"/>
                </a:solidFill>
              </a:rPr>
              <a:t>the best data are from a meta-analysis including 17 randomized trials that specifically reported on changes in health-related quality of life using validated instruments including the Short Form (SF)-36 (13 studies) and the Kidney Disease Questionnaire (KDQ; four studies) [45]. </a:t>
            </a:r>
            <a:endParaRPr lang="fa-IR" sz="3200" u="sng" dirty="0">
              <a:solidFill>
                <a:srgbClr val="0070C0"/>
              </a:solidFill>
            </a:endParaRPr>
          </a:p>
        </p:txBody>
      </p:sp>
    </p:spTree>
    <p:extLst>
      <p:ext uri="{BB962C8B-B14F-4D97-AF65-F5344CB8AC3E}">
        <p14:creationId xmlns:p14="http://schemas.microsoft.com/office/powerpoint/2010/main" val="1981945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357553" y="902678"/>
            <a:ext cx="11476893" cy="4031873"/>
          </a:xfrm>
          <a:prstGeom prst="rect">
            <a:avLst/>
          </a:prstGeom>
        </p:spPr>
        <p:txBody>
          <a:bodyPr wrap="square">
            <a:spAutoFit/>
          </a:bodyPr>
          <a:lstStyle/>
          <a:p>
            <a:pPr algn="l"/>
            <a:r>
              <a:rPr lang="en-US" sz="3200" b="1" dirty="0"/>
              <a:t>The SF-36 reports on eight domains including physical function, physical role, bodily pain, general health, vitality, emotional role, social function, and mental health</a:t>
            </a:r>
            <a:r>
              <a:rPr lang="en-US" sz="3200" dirty="0"/>
              <a:t>. The KDQ reports on fatigue, depression, relationships with others, frustration, and physical symptoms</a:t>
            </a:r>
            <a:r>
              <a:rPr lang="en-US" sz="3200" dirty="0" smtClean="0"/>
              <a:t>.</a:t>
            </a:r>
            <a:endParaRPr lang="en-US" sz="3200" dirty="0"/>
          </a:p>
          <a:p>
            <a:pPr algn="l"/>
            <a:r>
              <a:rPr lang="en-US" sz="3200" dirty="0">
                <a:solidFill>
                  <a:srgbClr val="0070C0"/>
                </a:solidFill>
              </a:rPr>
              <a:t>The achieved </a:t>
            </a:r>
            <a:r>
              <a:rPr lang="en-US" sz="3200" dirty="0" err="1">
                <a:solidFill>
                  <a:srgbClr val="0070C0"/>
                </a:solidFill>
              </a:rPr>
              <a:t>Hb</a:t>
            </a:r>
            <a:r>
              <a:rPr lang="en-US" sz="3200" dirty="0">
                <a:solidFill>
                  <a:srgbClr val="0070C0"/>
                </a:solidFill>
              </a:rPr>
              <a:t> was 7.4 to 12 g/</a:t>
            </a:r>
            <a:r>
              <a:rPr lang="en-US" sz="3200" dirty="0" err="1">
                <a:solidFill>
                  <a:srgbClr val="0070C0"/>
                </a:solidFill>
              </a:rPr>
              <a:t>dL</a:t>
            </a:r>
            <a:r>
              <a:rPr lang="en-US" sz="3200" dirty="0">
                <a:solidFill>
                  <a:srgbClr val="0070C0"/>
                </a:solidFill>
              </a:rPr>
              <a:t> in the placebo-treated and/or lower </a:t>
            </a:r>
            <a:r>
              <a:rPr lang="en-US" sz="3200" dirty="0" err="1">
                <a:solidFill>
                  <a:srgbClr val="0070C0"/>
                </a:solidFill>
              </a:rPr>
              <a:t>Hb</a:t>
            </a:r>
            <a:r>
              <a:rPr lang="en-US" sz="3200" dirty="0">
                <a:solidFill>
                  <a:srgbClr val="0070C0"/>
                </a:solidFill>
              </a:rPr>
              <a:t> target group and 10.2 to 13.6 g/</a:t>
            </a:r>
            <a:r>
              <a:rPr lang="en-US" sz="3200" dirty="0" err="1">
                <a:solidFill>
                  <a:srgbClr val="0070C0"/>
                </a:solidFill>
              </a:rPr>
              <a:t>dL</a:t>
            </a:r>
            <a:r>
              <a:rPr lang="en-US" sz="3200" dirty="0">
                <a:solidFill>
                  <a:srgbClr val="0070C0"/>
                </a:solidFill>
              </a:rPr>
              <a:t> in the higher </a:t>
            </a:r>
            <a:r>
              <a:rPr lang="en-US" sz="3200" dirty="0" err="1">
                <a:solidFill>
                  <a:srgbClr val="0070C0"/>
                </a:solidFill>
              </a:rPr>
              <a:t>Hb</a:t>
            </a:r>
            <a:r>
              <a:rPr lang="en-US" sz="3200" dirty="0">
                <a:solidFill>
                  <a:srgbClr val="0070C0"/>
                </a:solidFill>
              </a:rPr>
              <a:t> target group.</a:t>
            </a:r>
            <a:endParaRPr lang="fa-IR" sz="3200" dirty="0">
              <a:solidFill>
                <a:srgbClr val="0070C0"/>
              </a:solidFill>
            </a:endParaRPr>
          </a:p>
        </p:txBody>
      </p:sp>
    </p:spTree>
    <p:extLst>
      <p:ext uri="{BB962C8B-B14F-4D97-AF65-F5344CB8AC3E}">
        <p14:creationId xmlns:p14="http://schemas.microsoft.com/office/powerpoint/2010/main" val="2125076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82062" y="1027906"/>
            <a:ext cx="11758246" cy="5509200"/>
          </a:xfrm>
          <a:prstGeom prst="rect">
            <a:avLst/>
          </a:prstGeom>
        </p:spPr>
        <p:txBody>
          <a:bodyPr wrap="square">
            <a:spAutoFit/>
          </a:bodyPr>
          <a:lstStyle/>
          <a:p>
            <a:pPr algn="l"/>
            <a:r>
              <a:rPr lang="en-US" sz="3200" b="1" dirty="0"/>
              <a:t>While in some of the individual published studies there were statistically significant improvements in one or more of the SF-36 physical function scores, in the meta-analysis, there were no significant differences between groups in any SF-36 or KDQ domains when comparing </a:t>
            </a:r>
            <a:r>
              <a:rPr lang="en-US" sz="3200" b="1" dirty="0" err="1"/>
              <a:t>Hb</a:t>
            </a:r>
            <a:r>
              <a:rPr lang="en-US" sz="3200" b="1" dirty="0"/>
              <a:t> levels of 9 to 12 g/</a:t>
            </a:r>
            <a:r>
              <a:rPr lang="en-US" sz="3200" b="1" dirty="0" err="1"/>
              <a:t>dL</a:t>
            </a:r>
            <a:r>
              <a:rPr lang="en-US" sz="3200" b="1" dirty="0"/>
              <a:t> compared with </a:t>
            </a:r>
            <a:r>
              <a:rPr lang="en-US" sz="3200" b="1" dirty="0" err="1"/>
              <a:t>Hb</a:t>
            </a:r>
            <a:r>
              <a:rPr lang="en-US" sz="3200" b="1" dirty="0"/>
              <a:t> levels &gt;11 g/</a:t>
            </a:r>
            <a:r>
              <a:rPr lang="en-US" sz="3200" b="1" dirty="0" err="1"/>
              <a:t>dL</a:t>
            </a:r>
            <a:r>
              <a:rPr lang="en-US" sz="3200" b="1" dirty="0"/>
              <a:t>. </a:t>
            </a:r>
            <a:endParaRPr lang="en-US" sz="3200" b="1" dirty="0" smtClean="0"/>
          </a:p>
          <a:p>
            <a:pPr algn="l"/>
            <a:r>
              <a:rPr lang="en-US" sz="3200" dirty="0" smtClean="0"/>
              <a:t>Some </a:t>
            </a:r>
            <a:r>
              <a:rPr lang="en-US" sz="3200" dirty="0"/>
              <a:t>quality-of-life measures do improve in some patients as </a:t>
            </a:r>
            <a:r>
              <a:rPr lang="en-US" sz="3200" dirty="0" err="1"/>
              <a:t>Hb</a:t>
            </a:r>
            <a:r>
              <a:rPr lang="en-US" sz="3200" dirty="0"/>
              <a:t> levels are raised from lower levels up to approximately 11 g/</a:t>
            </a:r>
            <a:r>
              <a:rPr lang="en-US" sz="3200" dirty="0" err="1"/>
              <a:t>dL</a:t>
            </a:r>
            <a:r>
              <a:rPr lang="en-US" sz="3200" dirty="0"/>
              <a:t>. Among studies that reported SF-36 results, there was a statistically </a:t>
            </a:r>
            <a:r>
              <a:rPr lang="en-US" sz="3200" dirty="0" err="1"/>
              <a:t>nonsignificant</a:t>
            </a:r>
            <a:r>
              <a:rPr lang="en-US" sz="3200" dirty="0"/>
              <a:t> trend toward improvement in physical function in the </a:t>
            </a:r>
            <a:r>
              <a:rPr lang="en-US" sz="3200" dirty="0" err="1"/>
              <a:t>nondialysis</a:t>
            </a:r>
            <a:r>
              <a:rPr lang="en-US" sz="3200" dirty="0"/>
              <a:t> CKD subgroup but not in the dialysis subgroup</a:t>
            </a:r>
            <a:r>
              <a:rPr lang="en-US" sz="3200" dirty="0" smtClean="0"/>
              <a:t>.</a:t>
            </a:r>
            <a:endParaRPr lang="en-US" sz="3200" dirty="0"/>
          </a:p>
        </p:txBody>
      </p:sp>
    </p:spTree>
    <p:extLst>
      <p:ext uri="{BB962C8B-B14F-4D97-AF65-F5344CB8AC3E}">
        <p14:creationId xmlns:p14="http://schemas.microsoft.com/office/powerpoint/2010/main" val="2983276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609600" y="1559169"/>
            <a:ext cx="10744200" cy="4031873"/>
          </a:xfrm>
          <a:prstGeom prst="rect">
            <a:avLst/>
          </a:prstGeom>
        </p:spPr>
        <p:txBody>
          <a:bodyPr wrap="square">
            <a:spAutoFit/>
          </a:bodyPr>
          <a:lstStyle/>
          <a:p>
            <a:pPr algn="l"/>
            <a:r>
              <a:rPr lang="en-US" sz="3200" dirty="0"/>
              <a:t>However, confidence in the meta-analysis is somewhat limited by the high risk of bias in most of the studies and by the considerable heterogeneity in study population, design, and achieved </a:t>
            </a:r>
            <a:r>
              <a:rPr lang="en-US" sz="3200" dirty="0" err="1"/>
              <a:t>Hb</a:t>
            </a:r>
            <a:r>
              <a:rPr lang="en-US" sz="3200" dirty="0"/>
              <a:t> concentrations.</a:t>
            </a:r>
          </a:p>
          <a:p>
            <a:pPr algn="l"/>
            <a:r>
              <a:rPr lang="en-US" sz="3200" b="1" dirty="0">
                <a:solidFill>
                  <a:srgbClr val="0070C0"/>
                </a:solidFill>
              </a:rPr>
              <a:t>It is possible that selected individuals, particularly younger, active patients who have severe anemia but few other comorbidities, may benefit from maintaining the </a:t>
            </a:r>
            <a:r>
              <a:rPr lang="en-US" sz="3200" b="1" dirty="0" err="1">
                <a:solidFill>
                  <a:srgbClr val="0070C0"/>
                </a:solidFill>
              </a:rPr>
              <a:t>Hb</a:t>
            </a:r>
            <a:r>
              <a:rPr lang="en-US" sz="3200" b="1" dirty="0">
                <a:solidFill>
                  <a:srgbClr val="0070C0"/>
                </a:solidFill>
              </a:rPr>
              <a:t> above the 10 to 12 g/</a:t>
            </a:r>
            <a:r>
              <a:rPr lang="en-US" sz="3200" b="1" dirty="0" err="1">
                <a:solidFill>
                  <a:srgbClr val="0070C0"/>
                </a:solidFill>
              </a:rPr>
              <a:t>dL</a:t>
            </a:r>
            <a:r>
              <a:rPr lang="en-US" sz="3200" b="1" dirty="0">
                <a:solidFill>
                  <a:srgbClr val="0070C0"/>
                </a:solidFill>
              </a:rPr>
              <a:t> target with respect to quality of life.</a:t>
            </a:r>
            <a:endParaRPr lang="fa-IR" sz="3200" b="1" dirty="0">
              <a:solidFill>
                <a:srgbClr val="0070C0"/>
              </a:solidFill>
            </a:endParaRPr>
          </a:p>
        </p:txBody>
      </p:sp>
    </p:spTree>
    <p:extLst>
      <p:ext uri="{BB962C8B-B14F-4D97-AF65-F5344CB8AC3E}">
        <p14:creationId xmlns:p14="http://schemas.microsoft.com/office/powerpoint/2010/main" val="3947761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0070C0"/>
                </a:solidFill>
              </a:rPr>
              <a:t>Adverse effects of erythropoiesis-stimulating agents </a:t>
            </a:r>
            <a:endParaRPr lang="fa-IR" sz="3600" dirty="0">
              <a:solidFill>
                <a:srgbClr val="0070C0"/>
              </a:solidFill>
            </a:endParaRPr>
          </a:p>
        </p:txBody>
      </p:sp>
      <p:sp>
        <p:nvSpPr>
          <p:cNvPr id="3" name="Rectangle 2"/>
          <p:cNvSpPr/>
          <p:nvPr/>
        </p:nvSpPr>
        <p:spPr>
          <a:xfrm>
            <a:off x="275492" y="1027906"/>
            <a:ext cx="11641015" cy="4524315"/>
          </a:xfrm>
          <a:prstGeom prst="rect">
            <a:avLst/>
          </a:prstGeom>
        </p:spPr>
        <p:txBody>
          <a:bodyPr wrap="square">
            <a:spAutoFit/>
          </a:bodyPr>
          <a:lstStyle/>
          <a:p>
            <a:pPr algn="l"/>
            <a:r>
              <a:rPr lang="en-US" sz="3200" dirty="0" smtClean="0"/>
              <a:t>— </a:t>
            </a:r>
          </a:p>
          <a:p>
            <a:pPr algn="l"/>
            <a:r>
              <a:rPr lang="en-US" sz="3200" b="1" dirty="0" smtClean="0"/>
              <a:t>Some </a:t>
            </a:r>
            <a:r>
              <a:rPr lang="en-US" sz="3200" b="1" dirty="0"/>
              <a:t>adverse effects have only been described when ESAs are used to attain a normal </a:t>
            </a:r>
            <a:r>
              <a:rPr lang="en-US" sz="3200" b="1" dirty="0" err="1"/>
              <a:t>Hb</a:t>
            </a:r>
            <a:r>
              <a:rPr lang="en-US" sz="3200" b="1" dirty="0"/>
              <a:t>. As noted above, </a:t>
            </a:r>
            <a:r>
              <a:rPr lang="en-US" sz="3200" b="1" dirty="0">
                <a:solidFill>
                  <a:srgbClr val="C00000"/>
                </a:solidFill>
              </a:rPr>
              <a:t>these include increased mortality, cardiovascular events, and malignancy </a:t>
            </a:r>
            <a:r>
              <a:rPr lang="en-US" sz="3200" b="1" dirty="0" smtClean="0"/>
              <a:t>.</a:t>
            </a:r>
          </a:p>
          <a:p>
            <a:pPr algn="l"/>
            <a:r>
              <a:rPr lang="en-US" sz="3200" b="1" u="sng" dirty="0" smtClean="0">
                <a:solidFill>
                  <a:srgbClr val="C00000"/>
                </a:solidFill>
              </a:rPr>
              <a:t>There </a:t>
            </a:r>
            <a:r>
              <a:rPr lang="en-US" sz="3200" b="1" u="sng" dirty="0">
                <a:solidFill>
                  <a:srgbClr val="C00000"/>
                </a:solidFill>
              </a:rPr>
              <a:t>is also an increased risk of hemodialysis access thrombosis when ESAs are used to maintain normal or near-normal </a:t>
            </a:r>
            <a:r>
              <a:rPr lang="en-US" sz="3200" b="1" u="sng" dirty="0" err="1">
                <a:solidFill>
                  <a:srgbClr val="C00000"/>
                </a:solidFill>
              </a:rPr>
              <a:t>Hb</a:t>
            </a:r>
            <a:r>
              <a:rPr lang="en-US" sz="3200" b="1" u="sng" dirty="0">
                <a:solidFill>
                  <a:srgbClr val="C00000"/>
                </a:solidFill>
              </a:rPr>
              <a:t> </a:t>
            </a:r>
            <a:r>
              <a:rPr lang="en-US" sz="3200" b="1" dirty="0" smtClean="0"/>
              <a:t>.</a:t>
            </a:r>
          </a:p>
          <a:p>
            <a:pPr algn="l"/>
            <a:r>
              <a:rPr lang="en-US" sz="3200" b="1" u="sng" dirty="0" smtClean="0"/>
              <a:t>In </a:t>
            </a:r>
            <a:r>
              <a:rPr lang="en-US" sz="3200" b="1" u="sng" dirty="0"/>
              <a:t>the NHT trial, access thrombosis occurred in 39 percent in the 14 g/</a:t>
            </a:r>
            <a:r>
              <a:rPr lang="en-US" sz="3200" b="1" u="sng" dirty="0" err="1"/>
              <a:t>dL</a:t>
            </a:r>
            <a:r>
              <a:rPr lang="en-US" sz="3200" b="1" u="sng" dirty="0"/>
              <a:t> group compared with 29 percent in the 10 g/</a:t>
            </a:r>
            <a:r>
              <a:rPr lang="en-US" sz="3200" b="1" u="sng" dirty="0" err="1"/>
              <a:t>dL</a:t>
            </a:r>
            <a:r>
              <a:rPr lang="en-US" sz="3200" b="1" u="sng" dirty="0"/>
              <a:t> group [46].</a:t>
            </a:r>
          </a:p>
          <a:p>
            <a:pPr algn="l"/>
            <a:endParaRPr lang="en-US" sz="3200" dirty="0"/>
          </a:p>
        </p:txBody>
      </p:sp>
    </p:spTree>
    <p:extLst>
      <p:ext uri="{BB962C8B-B14F-4D97-AF65-F5344CB8AC3E}">
        <p14:creationId xmlns:p14="http://schemas.microsoft.com/office/powerpoint/2010/main" val="2975561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257907" y="365125"/>
            <a:ext cx="11512062" cy="6678751"/>
          </a:xfrm>
          <a:prstGeom prst="rect">
            <a:avLst/>
          </a:prstGeom>
        </p:spPr>
        <p:txBody>
          <a:bodyPr wrap="square">
            <a:spAutoFit/>
          </a:bodyPr>
          <a:lstStyle/>
          <a:p>
            <a:pPr algn="l"/>
            <a:r>
              <a:rPr lang="en-US" sz="3200" b="1" dirty="0"/>
              <a:t>Hypertension may be observed when ESAs are used to target lower </a:t>
            </a:r>
            <a:r>
              <a:rPr lang="en-US" sz="3200" b="1" dirty="0" err="1"/>
              <a:t>Hb</a:t>
            </a:r>
            <a:r>
              <a:rPr lang="en-US" sz="3200" b="1" dirty="0"/>
              <a:t> concentrations </a:t>
            </a:r>
            <a:r>
              <a:rPr lang="en-US" sz="3200" b="1" dirty="0" smtClean="0"/>
              <a:t>. </a:t>
            </a:r>
            <a:r>
              <a:rPr lang="en-US" sz="3200" b="1" dirty="0"/>
              <a:t>The risk of hypertension appears to be independent of the target </a:t>
            </a:r>
            <a:r>
              <a:rPr lang="en-US" sz="3200" b="1" dirty="0" err="1" smtClean="0"/>
              <a:t>Hb</a:t>
            </a:r>
            <a:r>
              <a:rPr lang="en-US" sz="3200" b="1" dirty="0" smtClean="0"/>
              <a:t>. </a:t>
            </a:r>
          </a:p>
          <a:p>
            <a:pPr algn="l"/>
            <a:r>
              <a:rPr lang="en-US" sz="3200" b="1" dirty="0" smtClean="0"/>
              <a:t>A </a:t>
            </a:r>
            <a:r>
              <a:rPr lang="en-US" sz="3200" b="1" dirty="0"/>
              <a:t>rapid rise in blood pressure may cause hypertensive encephalopathy accompanied by </a:t>
            </a:r>
            <a:r>
              <a:rPr lang="en-US" sz="3200" b="1" dirty="0" smtClean="0"/>
              <a:t>seizures, </a:t>
            </a:r>
            <a:r>
              <a:rPr lang="en-US" sz="3200" b="1" dirty="0"/>
              <a:t>although we believe that this is uncommon today. Although the reported incidence ranges from 2 to 17 </a:t>
            </a:r>
            <a:r>
              <a:rPr lang="en-US" sz="3200" b="1" dirty="0" smtClean="0"/>
              <a:t>percent, </a:t>
            </a:r>
            <a:r>
              <a:rPr lang="en-US" sz="3200" b="1" dirty="0"/>
              <a:t>most studies that have reported on seizure incidence are from the early 1990s, when ESA doses and </a:t>
            </a:r>
            <a:r>
              <a:rPr lang="en-US" sz="3200" b="1" dirty="0" err="1"/>
              <a:t>Hb</a:t>
            </a:r>
            <a:r>
              <a:rPr lang="en-US" sz="3200" b="1" dirty="0"/>
              <a:t> targets were higher than are typically used today. </a:t>
            </a:r>
            <a:endParaRPr lang="en-US" sz="3200" b="1" dirty="0" smtClean="0"/>
          </a:p>
          <a:p>
            <a:pPr algn="l"/>
            <a:r>
              <a:rPr lang="en-US" sz="2800" dirty="0" smtClean="0"/>
              <a:t>A </a:t>
            </a:r>
            <a:r>
              <a:rPr lang="en-US" sz="2800" dirty="0"/>
              <a:t>2004 meta-analysis showed no increase in the incidence of seizures among patients treated with an ESA compared with those not treated with an ESA; however, included studies were of both </a:t>
            </a:r>
            <a:r>
              <a:rPr lang="en-US" sz="2800" dirty="0" err="1"/>
              <a:t>predialysis</a:t>
            </a:r>
            <a:r>
              <a:rPr lang="en-US" sz="2800" dirty="0"/>
              <a:t> and dialysis CKD patients, which may have resulted in an underestimate of incidence among dialysis </a:t>
            </a:r>
            <a:r>
              <a:rPr lang="en-US" sz="2800" dirty="0" smtClean="0"/>
              <a:t>patients.</a:t>
            </a:r>
            <a:endParaRPr lang="fa-IR" sz="2800" dirty="0"/>
          </a:p>
        </p:txBody>
      </p:sp>
    </p:spTree>
    <p:extLst>
      <p:ext uri="{BB962C8B-B14F-4D97-AF65-F5344CB8AC3E}">
        <p14:creationId xmlns:p14="http://schemas.microsoft.com/office/powerpoint/2010/main" val="162588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422031" y="-117230"/>
            <a:ext cx="11523784" cy="5827468"/>
          </a:xfrm>
          <a:prstGeom prst="rect">
            <a:avLst/>
          </a:prstGeom>
        </p:spPr>
      </p:pic>
    </p:spTree>
    <p:extLst>
      <p:ext uri="{BB962C8B-B14F-4D97-AF65-F5344CB8AC3E}">
        <p14:creationId xmlns:p14="http://schemas.microsoft.com/office/powerpoint/2010/main" val="571168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281354" y="1027906"/>
            <a:ext cx="11910646" cy="4524315"/>
          </a:xfrm>
          <a:prstGeom prst="rect">
            <a:avLst/>
          </a:prstGeom>
        </p:spPr>
        <p:txBody>
          <a:bodyPr wrap="square">
            <a:spAutoFit/>
          </a:bodyPr>
          <a:lstStyle/>
          <a:p>
            <a:pPr algn="l"/>
            <a:r>
              <a:rPr lang="en-US" sz="3200" b="1" u="sng" dirty="0"/>
              <a:t>There is little evidence of increased incidence of seizures in normotensive patients treated with an ESA. </a:t>
            </a:r>
            <a:endParaRPr lang="en-US" sz="3200" b="1" u="sng" dirty="0" smtClean="0"/>
          </a:p>
          <a:p>
            <a:pPr algn="l"/>
            <a:r>
              <a:rPr lang="en-US" sz="3200" b="1" dirty="0" smtClean="0">
                <a:solidFill>
                  <a:srgbClr val="C00000"/>
                </a:solidFill>
              </a:rPr>
              <a:t>It </a:t>
            </a:r>
            <a:r>
              <a:rPr lang="en-US" sz="3200" b="1" dirty="0">
                <a:solidFill>
                  <a:srgbClr val="C00000"/>
                </a:solidFill>
              </a:rPr>
              <a:t>is not possible to predict in advance who will develop seizures with an ESA</a:t>
            </a:r>
            <a:r>
              <a:rPr lang="en-US" sz="3200" b="1" dirty="0"/>
              <a:t>. </a:t>
            </a:r>
            <a:r>
              <a:rPr lang="en-US" sz="3200" b="1" u="sng" dirty="0"/>
              <a:t>Prodromal symptoms including persistent headache or visual disturbances that develop in the early weeks after institution of an ESA suggest the possibility that seizures will occur</a:t>
            </a:r>
            <a:r>
              <a:rPr lang="en-US" sz="3200" b="1" dirty="0"/>
              <a:t>. The presence of other ESA-related reactions or side effects (such as exacerbated hypertension or a rapid rise in </a:t>
            </a:r>
            <a:r>
              <a:rPr lang="en-US" sz="3200" b="1" dirty="0" err="1"/>
              <a:t>Hb</a:t>
            </a:r>
            <a:r>
              <a:rPr lang="en-US" sz="3200" b="1" dirty="0"/>
              <a:t>) may suggest the possibility of seizures</a:t>
            </a:r>
            <a:r>
              <a:rPr lang="en-US" sz="3200" b="1" dirty="0" smtClean="0"/>
              <a:t>.</a:t>
            </a:r>
            <a:endParaRPr lang="en-US" sz="3200" b="1" dirty="0"/>
          </a:p>
        </p:txBody>
      </p:sp>
    </p:spTree>
    <p:extLst>
      <p:ext uri="{BB962C8B-B14F-4D97-AF65-F5344CB8AC3E}">
        <p14:creationId xmlns:p14="http://schemas.microsoft.com/office/powerpoint/2010/main" val="2012005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679938" y="1027906"/>
            <a:ext cx="11007970" cy="4524315"/>
          </a:xfrm>
          <a:prstGeom prst="rect">
            <a:avLst/>
          </a:prstGeom>
        </p:spPr>
        <p:txBody>
          <a:bodyPr wrap="square">
            <a:spAutoFit/>
          </a:bodyPr>
          <a:lstStyle/>
          <a:p>
            <a:pPr algn="l"/>
            <a:r>
              <a:rPr lang="en-US" sz="3200" dirty="0"/>
              <a:t>TRANSFUSION — Red blood cell (RBC) transfusions will immediately raise hemoglobin (</a:t>
            </a:r>
            <a:r>
              <a:rPr lang="en-US" sz="3200" dirty="0" err="1"/>
              <a:t>Hb</a:t>
            </a:r>
            <a:r>
              <a:rPr lang="en-US" sz="3200" dirty="0"/>
              <a:t>) levels. However, they may be associated with significant complications that include transfusion-transmitted infection (very rare), immunologic sensitization, iron overload syndromes, volume overload, and/or transfusion reactions. Transfusions are rarely administered in chronic dialysis facilities but are indicated for treatment of severe or symptomatic chronic anemia unresponsive to erythropoiesis-stimulating agent (ESA) and iron therapy. </a:t>
            </a:r>
            <a:endParaRPr lang="fa-IR" sz="3200" dirty="0"/>
          </a:p>
        </p:txBody>
      </p:sp>
    </p:spTree>
    <p:extLst>
      <p:ext uri="{BB962C8B-B14F-4D97-AF65-F5344CB8AC3E}">
        <p14:creationId xmlns:p14="http://schemas.microsoft.com/office/powerpoint/2010/main" val="1109081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5" y="2428387"/>
            <a:ext cx="10515600" cy="1325563"/>
          </a:xfrm>
        </p:spPr>
        <p:txBody>
          <a:bodyPr/>
          <a:lstStyle/>
          <a:p>
            <a:pPr algn="ctr"/>
            <a:r>
              <a:rPr lang="en-US" dirty="0" smtClean="0">
                <a:solidFill>
                  <a:srgbClr val="00B050"/>
                </a:solidFill>
              </a:rPr>
              <a:t>The End , Thank You</a:t>
            </a:r>
            <a:endParaRPr lang="fa-IR" dirty="0">
              <a:solidFill>
                <a:srgbClr val="00B050"/>
              </a:solidFill>
            </a:endParaRPr>
          </a:p>
        </p:txBody>
      </p:sp>
    </p:spTree>
    <p:extLst>
      <p:ext uri="{BB962C8B-B14F-4D97-AF65-F5344CB8AC3E}">
        <p14:creationId xmlns:p14="http://schemas.microsoft.com/office/powerpoint/2010/main" val="178724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187569" y="164124"/>
            <a:ext cx="11664462" cy="6435968"/>
          </a:xfrm>
          <a:prstGeom prst="rect">
            <a:avLst/>
          </a:prstGeom>
        </p:spPr>
      </p:pic>
    </p:spTree>
    <p:extLst>
      <p:ext uri="{BB962C8B-B14F-4D97-AF65-F5344CB8AC3E}">
        <p14:creationId xmlns:p14="http://schemas.microsoft.com/office/powerpoint/2010/main" val="81469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838200" y="1147762"/>
            <a:ext cx="10029091" cy="4562475"/>
          </a:xfrm>
          <a:prstGeom prst="rect">
            <a:avLst/>
          </a:prstGeom>
        </p:spPr>
      </p:pic>
    </p:spTree>
    <p:extLst>
      <p:ext uri="{BB962C8B-B14F-4D97-AF65-F5344CB8AC3E}">
        <p14:creationId xmlns:p14="http://schemas.microsoft.com/office/powerpoint/2010/main" val="132469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586154" y="1147762"/>
            <a:ext cx="11324492" cy="4562475"/>
          </a:xfrm>
          <a:prstGeom prst="rect">
            <a:avLst/>
          </a:prstGeom>
        </p:spPr>
      </p:pic>
    </p:spTree>
    <p:extLst>
      <p:ext uri="{BB962C8B-B14F-4D97-AF65-F5344CB8AC3E}">
        <p14:creationId xmlns:p14="http://schemas.microsoft.com/office/powerpoint/2010/main" val="307513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p:cNvPicPr>
            <a:picLocks noChangeAspect="1"/>
          </p:cNvPicPr>
          <p:nvPr/>
        </p:nvPicPr>
        <p:blipFill>
          <a:blip r:embed="rId2"/>
          <a:stretch>
            <a:fillRect/>
          </a:stretch>
        </p:blipFill>
        <p:spPr>
          <a:xfrm>
            <a:off x="1113692" y="1147762"/>
            <a:ext cx="9952893" cy="4562475"/>
          </a:xfrm>
          <a:prstGeom prst="rect">
            <a:avLst/>
          </a:prstGeom>
        </p:spPr>
      </p:pic>
    </p:spTree>
    <p:extLst>
      <p:ext uri="{BB962C8B-B14F-4D97-AF65-F5344CB8AC3E}">
        <p14:creationId xmlns:p14="http://schemas.microsoft.com/office/powerpoint/2010/main" val="203038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3104</Words>
  <Application>Microsoft Office PowerPoint</Application>
  <PresentationFormat>Widescreen</PresentationFormat>
  <Paragraphs>86</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BlinkMacSystemFont</vt:lpstr>
      <vt:lpstr>Calibri</vt:lpstr>
      <vt:lpstr>Calibri Light</vt:lpstr>
      <vt:lpstr>Source Sans Pro</vt:lpstr>
      <vt:lpstr>Times New Roman</vt:lpstr>
      <vt:lpstr>Office Theme</vt:lpstr>
      <vt:lpstr>ESAs Doses and Side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INDICATIONS FOR TREATMENT OF ANEMIA </vt:lpstr>
      <vt:lpstr>PowerPoint Presentation</vt:lpstr>
      <vt:lpstr>PowerPoint Presentation</vt:lpstr>
      <vt:lpstr>PowerPoint Presentation</vt:lpstr>
      <vt:lpstr>PowerPoint Presentation</vt:lpstr>
      <vt:lpstr>TREATMENT, Erythropoiesis-stimulating agents </vt:lpstr>
      <vt:lpstr>PowerPoint Presentation</vt:lpstr>
      <vt:lpstr>PowerPoint Presentation</vt:lpstr>
      <vt:lpstr>PowerPoint Presentation</vt:lpstr>
      <vt:lpstr>PowerPoint Presentation</vt:lpstr>
      <vt:lpstr>Route of administration </vt:lpstr>
      <vt:lpstr>PowerPoint Presentation</vt:lpstr>
      <vt:lpstr>PowerPoint Presentation</vt:lpstr>
      <vt:lpstr>EPO ALFA, BETA, OMEGA AND DELTA</vt:lpstr>
      <vt:lpstr>PowerPoint Presentation</vt:lpstr>
      <vt:lpstr>PowerPoint Presentation</vt:lpstr>
      <vt:lpstr>PowerPoint Presentation</vt:lpstr>
      <vt:lpstr>Target Hb levels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Adverse effects of erythropoiesis-stimulating agents </vt:lpstr>
      <vt:lpstr>PowerPoint Presentation</vt:lpstr>
      <vt:lpstr>PowerPoint Presentation</vt:lpstr>
      <vt:lpstr>PowerPoint Presentation</vt:lpstr>
      <vt:lpstr>The End ,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SamSystemShargh</dc:creator>
  <cp:lastModifiedBy>SamSystemShargh</cp:lastModifiedBy>
  <cp:revision>50</cp:revision>
  <dcterms:created xsi:type="dcterms:W3CDTF">2020-11-05T08:53:18Z</dcterms:created>
  <dcterms:modified xsi:type="dcterms:W3CDTF">2021-02-08T10:31:13Z</dcterms:modified>
</cp:coreProperties>
</file>